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706" r:id="rId3"/>
  </p:sldMasterIdLst>
  <p:notesMasterIdLst>
    <p:notesMasterId r:id="rId35"/>
  </p:notesMasterIdLst>
  <p:sldIdLst>
    <p:sldId id="256" r:id="rId4"/>
    <p:sldId id="257" r:id="rId5"/>
    <p:sldId id="258" r:id="rId6"/>
    <p:sldId id="259" r:id="rId7"/>
    <p:sldId id="260" r:id="rId8"/>
    <p:sldId id="261" r:id="rId9"/>
    <p:sldId id="262" r:id="rId10"/>
    <p:sldId id="2147471597" r:id="rId11"/>
    <p:sldId id="2147471620" r:id="rId12"/>
    <p:sldId id="2147471626" r:id="rId13"/>
    <p:sldId id="2147471627" r:id="rId14"/>
    <p:sldId id="2147471642" r:id="rId15"/>
    <p:sldId id="2147471633" r:id="rId16"/>
    <p:sldId id="2147471639" r:id="rId17"/>
    <p:sldId id="2147471640" r:id="rId18"/>
    <p:sldId id="2147471641" r:id="rId19"/>
    <p:sldId id="2147471631" r:id="rId20"/>
    <p:sldId id="2147471638" r:id="rId21"/>
    <p:sldId id="2147471635" r:id="rId22"/>
    <p:sldId id="2147471634" r:id="rId23"/>
    <p:sldId id="2147471643" r:id="rId24"/>
    <p:sldId id="264" r:id="rId25"/>
    <p:sldId id="265" r:id="rId26"/>
    <p:sldId id="266" r:id="rId27"/>
    <p:sldId id="267" r:id="rId28"/>
    <p:sldId id="268" r:id="rId29"/>
    <p:sldId id="269" r:id="rId30"/>
    <p:sldId id="270" r:id="rId31"/>
    <p:sldId id="271" r:id="rId32"/>
    <p:sldId id="274" r:id="rId33"/>
    <p:sldId id="275" r:id="rId34"/>
  </p:sldIdLst>
  <p:sldSz cx="9144000" cy="5143500" type="screen16x9"/>
  <p:notesSz cx="6858000" cy="9144000"/>
  <p:embeddedFontLst>
    <p:embeddedFont>
      <p:font typeface="Century Gothic" panose="020B050202020202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091657A-18B4-4EA1-92DC-6D210DE457AE}">
          <p14:sldIdLst>
            <p14:sldId id="256"/>
            <p14:sldId id="257"/>
            <p14:sldId id="258"/>
            <p14:sldId id="259"/>
            <p14:sldId id="260"/>
            <p14:sldId id="261"/>
            <p14:sldId id="262"/>
          </p14:sldIdLst>
        </p14:section>
        <p14:section name="Introduction" id="{00CE1676-AF8B-48D2-AA3E-3C90C32708EE}">
          <p14:sldIdLst>
            <p14:sldId id="2147471597"/>
            <p14:sldId id="2147471620"/>
            <p14:sldId id="2147471626"/>
            <p14:sldId id="2147471627"/>
            <p14:sldId id="2147471642"/>
            <p14:sldId id="2147471633"/>
            <p14:sldId id="2147471639"/>
            <p14:sldId id="2147471640"/>
            <p14:sldId id="2147471641"/>
            <p14:sldId id="2147471631"/>
            <p14:sldId id="2147471638"/>
            <p14:sldId id="2147471635"/>
            <p14:sldId id="2147471634"/>
          </p14:sldIdLst>
        </p14:section>
        <p14:section name="Colour Palette" id="{D30ABDBF-8017-1A41-A91D-D72D808EFFDA}">
          <p14:sldIdLst/>
        </p14:section>
        <p14:section name="Chart styles" id="{D1D0B417-5299-FC44-B7CE-87B5B23ACDE8}">
          <p14:sldIdLst>
            <p14:sldId id="2147471643"/>
            <p14:sldId id="264"/>
            <p14:sldId id="265"/>
            <p14:sldId id="266"/>
            <p14:sldId id="267"/>
            <p14:sldId id="268"/>
            <p14:sldId id="269"/>
            <p14:sldId id="270"/>
            <p14:sldId id="271"/>
            <p14:sldId id="274"/>
            <p14:sldId id="2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6B2C0-F85F-4383-B510-8C15FB0C1066}" v="12" dt="2024-09-30T14:35:1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79687499999999"/>
          <c:y val="3.8187696328848837E-2"/>
          <c:w val="0.84101562500000004"/>
          <c:h val="0.72880701110309165"/>
        </c:manualLayout>
      </c:layout>
      <c:lineChart>
        <c:grouping val="standard"/>
        <c:varyColors val="0"/>
        <c:ser>
          <c:idx val="0"/>
          <c:order val="0"/>
          <c:tx>
            <c:strRef>
              <c:f>Sheet1!$B$1</c:f>
              <c:strCache>
                <c:ptCount val="1"/>
                <c:pt idx="0">
                  <c:v> 'Younger' addresses</c:v>
                </c:pt>
              </c:strCache>
            </c:strRef>
          </c:tx>
          <c:spPr>
            <a:ln w="47625" cap="rnd">
              <a:solidFill>
                <a:schemeClr val="accent1"/>
              </a:solidFill>
              <a:round/>
            </a:ln>
            <a:effectLst/>
          </c:spPr>
          <c:marker>
            <c:symbol val="none"/>
          </c:marker>
          <c:cat>
            <c:strRef>
              <c:f>Sheet1!$A$2:$A$8</c:f>
              <c:strCache>
                <c:ptCount val="7"/>
                <c:pt idx="0">
                  <c:v>16 to 24</c:v>
                </c:pt>
                <c:pt idx="1">
                  <c:v>25 to 34</c:v>
                </c:pt>
                <c:pt idx="2">
                  <c:v>35 to 44</c:v>
                </c:pt>
                <c:pt idx="3">
                  <c:v>45 to 54</c:v>
                </c:pt>
                <c:pt idx="4">
                  <c:v>55 to 64</c:v>
                </c:pt>
                <c:pt idx="5">
                  <c:v>65 to 74</c:v>
                </c:pt>
                <c:pt idx="6">
                  <c:v>75 plus</c:v>
                </c:pt>
              </c:strCache>
            </c:strRef>
          </c:cat>
          <c:val>
            <c:numRef>
              <c:f>Sheet1!$B$2:$B$8</c:f>
              <c:numCache>
                <c:formatCode>0%</c:formatCode>
                <c:ptCount val="7"/>
                <c:pt idx="0">
                  <c:v>0.15</c:v>
                </c:pt>
                <c:pt idx="1">
                  <c:v>0.32</c:v>
                </c:pt>
                <c:pt idx="2">
                  <c:v>0.2</c:v>
                </c:pt>
                <c:pt idx="3">
                  <c:v>0.13</c:v>
                </c:pt>
                <c:pt idx="4">
                  <c:v>0.11</c:v>
                </c:pt>
                <c:pt idx="5">
                  <c:v>0.06</c:v>
                </c:pt>
                <c:pt idx="6">
                  <c:v>0.03</c:v>
                </c:pt>
              </c:numCache>
            </c:numRef>
          </c:val>
          <c:smooth val="1"/>
          <c:extLst>
            <c:ext xmlns:c16="http://schemas.microsoft.com/office/drawing/2014/chart" uri="{C3380CC4-5D6E-409C-BE32-E72D297353CC}">
              <c16:uniqueId val="{00000000-49F1-41AF-B9F7-59B580368744}"/>
            </c:ext>
          </c:extLst>
        </c:ser>
        <c:ser>
          <c:idx val="1"/>
          <c:order val="1"/>
          <c:tx>
            <c:strRef>
              <c:f>Sheet1!$C$1</c:f>
              <c:strCache>
                <c:ptCount val="1"/>
                <c:pt idx="0">
                  <c:v> 'Mixed age' addresses</c:v>
                </c:pt>
              </c:strCache>
            </c:strRef>
          </c:tx>
          <c:spPr>
            <a:ln w="47625" cap="rnd">
              <a:solidFill>
                <a:schemeClr val="accent3">
                  <a:lumMod val="75000"/>
                </a:schemeClr>
              </a:solidFill>
              <a:prstDash val="solid"/>
              <a:round/>
            </a:ln>
            <a:effectLst/>
          </c:spPr>
          <c:marker>
            <c:symbol val="none"/>
          </c:marker>
          <c:cat>
            <c:strRef>
              <c:f>Sheet1!$A$2:$A$8</c:f>
              <c:strCache>
                <c:ptCount val="7"/>
                <c:pt idx="0">
                  <c:v>16 to 24</c:v>
                </c:pt>
                <c:pt idx="1">
                  <c:v>25 to 34</c:v>
                </c:pt>
                <c:pt idx="2">
                  <c:v>35 to 44</c:v>
                </c:pt>
                <c:pt idx="3">
                  <c:v>45 to 54</c:v>
                </c:pt>
                <c:pt idx="4">
                  <c:v>55 to 64</c:v>
                </c:pt>
                <c:pt idx="5">
                  <c:v>65 to 74</c:v>
                </c:pt>
                <c:pt idx="6">
                  <c:v>75 plus</c:v>
                </c:pt>
              </c:strCache>
            </c:strRef>
          </c:cat>
          <c:val>
            <c:numRef>
              <c:f>Sheet1!$C$2:$C$8</c:f>
              <c:numCache>
                <c:formatCode>0%</c:formatCode>
                <c:ptCount val="7"/>
                <c:pt idx="0">
                  <c:v>0.1</c:v>
                </c:pt>
                <c:pt idx="1">
                  <c:v>0.13</c:v>
                </c:pt>
                <c:pt idx="2">
                  <c:v>0.18</c:v>
                </c:pt>
                <c:pt idx="3">
                  <c:v>0.19</c:v>
                </c:pt>
                <c:pt idx="4">
                  <c:v>0.21</c:v>
                </c:pt>
                <c:pt idx="5">
                  <c:v>0.13</c:v>
                </c:pt>
                <c:pt idx="6">
                  <c:v>0.06</c:v>
                </c:pt>
              </c:numCache>
            </c:numRef>
          </c:val>
          <c:smooth val="1"/>
          <c:extLst>
            <c:ext xmlns:c16="http://schemas.microsoft.com/office/drawing/2014/chart" uri="{C3380CC4-5D6E-409C-BE32-E72D297353CC}">
              <c16:uniqueId val="{00000001-49F1-41AF-B9F7-59B580368744}"/>
            </c:ext>
          </c:extLst>
        </c:ser>
        <c:ser>
          <c:idx val="2"/>
          <c:order val="2"/>
          <c:tx>
            <c:strRef>
              <c:f>Sheet1!$D$1</c:f>
              <c:strCache>
                <c:ptCount val="1"/>
                <c:pt idx="0">
                  <c:v> 'Older' addresses</c:v>
                </c:pt>
              </c:strCache>
            </c:strRef>
          </c:tx>
          <c:spPr>
            <a:ln w="47625" cap="rnd">
              <a:solidFill>
                <a:schemeClr val="accent2">
                  <a:lumMod val="60000"/>
                  <a:lumOff val="40000"/>
                </a:schemeClr>
              </a:solidFill>
              <a:round/>
            </a:ln>
            <a:effectLst/>
          </c:spPr>
          <c:marker>
            <c:symbol val="none"/>
          </c:marker>
          <c:cat>
            <c:strRef>
              <c:f>Sheet1!$A$2:$A$8</c:f>
              <c:strCache>
                <c:ptCount val="7"/>
                <c:pt idx="0">
                  <c:v>16 to 24</c:v>
                </c:pt>
                <c:pt idx="1">
                  <c:v>25 to 34</c:v>
                </c:pt>
                <c:pt idx="2">
                  <c:v>35 to 44</c:v>
                </c:pt>
                <c:pt idx="3">
                  <c:v>45 to 54</c:v>
                </c:pt>
                <c:pt idx="4">
                  <c:v>55 to 64</c:v>
                </c:pt>
                <c:pt idx="5">
                  <c:v>65 to 74</c:v>
                </c:pt>
                <c:pt idx="6">
                  <c:v>75 plus</c:v>
                </c:pt>
              </c:strCache>
            </c:strRef>
          </c:cat>
          <c:val>
            <c:numRef>
              <c:f>Sheet1!$D$2:$D$8</c:f>
              <c:numCache>
                <c:formatCode>0%</c:formatCode>
                <c:ptCount val="7"/>
                <c:pt idx="0">
                  <c:v>0.02</c:v>
                </c:pt>
                <c:pt idx="1">
                  <c:v>0.04</c:v>
                </c:pt>
                <c:pt idx="2">
                  <c:v>0.05</c:v>
                </c:pt>
                <c:pt idx="3">
                  <c:v>0.05</c:v>
                </c:pt>
                <c:pt idx="4">
                  <c:v>0.11</c:v>
                </c:pt>
                <c:pt idx="5">
                  <c:v>0.35</c:v>
                </c:pt>
                <c:pt idx="6">
                  <c:v>0.37</c:v>
                </c:pt>
              </c:numCache>
            </c:numRef>
          </c:val>
          <c:smooth val="1"/>
          <c:extLst>
            <c:ext xmlns:c16="http://schemas.microsoft.com/office/drawing/2014/chart" uri="{C3380CC4-5D6E-409C-BE32-E72D297353CC}">
              <c16:uniqueId val="{00000000-AE97-4811-9F38-29F3D76072AA}"/>
            </c:ext>
          </c:extLst>
        </c:ser>
        <c:dLbls>
          <c:showLegendKey val="0"/>
          <c:showVal val="0"/>
          <c:showCatName val="0"/>
          <c:showSerName val="0"/>
          <c:showPercent val="0"/>
          <c:showBubbleSize val="0"/>
        </c:dLbls>
        <c:smooth val="0"/>
        <c:axId val="1196601967"/>
        <c:axId val="1196605327"/>
      </c:lineChart>
      <c:catAx>
        <c:axId val="1196601967"/>
        <c:scaling>
          <c:orientation val="minMax"/>
        </c:scaling>
        <c:delete val="0"/>
        <c:axPos val="b"/>
        <c:majorGridlines>
          <c:spPr>
            <a:ln w="9525" cap="flat" cmpd="sng" algn="ctr">
              <a:solidFill>
                <a:schemeClr val="bg1">
                  <a:lumMod val="50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196605327"/>
        <c:crosses val="autoZero"/>
        <c:auto val="1"/>
        <c:lblAlgn val="ctr"/>
        <c:lblOffset val="100"/>
        <c:noMultiLvlLbl val="0"/>
      </c:catAx>
      <c:valAx>
        <c:axId val="1196605327"/>
        <c:scaling>
          <c:orientation val="minMax"/>
        </c:scaling>
        <c:delete val="0"/>
        <c:axPos val="l"/>
        <c:majorGridlines>
          <c:spPr>
            <a:ln w="9525" cap="flat" cmpd="sng" algn="ctr">
              <a:solidFill>
                <a:schemeClr val="bg1">
                  <a:lumMod val="50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19660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9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4649826397624915"/>
          <c:w val="1"/>
          <c:h val="0.73314905203598391"/>
        </c:manualLayout>
      </c:layout>
      <c:barChart>
        <c:barDir val="bar"/>
        <c:grouping val="stacked"/>
        <c:varyColors val="0"/>
        <c:ser>
          <c:idx val="0"/>
          <c:order val="0"/>
          <c:tx>
            <c:strRef>
              <c:f>Sheet1!$B$1</c:f>
              <c:strCache>
                <c:ptCount val="1"/>
                <c:pt idx="0">
                  <c:v>Web (online)</c:v>
                </c:pt>
              </c:strCache>
            </c:strRef>
          </c:tx>
          <c:spPr>
            <a:solidFill>
              <a:schemeClr val="accent2">
                <a:lumMod val="75000"/>
              </a:schemeClr>
            </a:solidFill>
            <a:ln>
              <a:noFill/>
            </a:ln>
            <a:effectLst>
              <a:softEdge rad="0"/>
            </a:effectLst>
          </c:spPr>
          <c:invertIfNegative val="0"/>
          <c:dPt>
            <c:idx val="0"/>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1-6628-4355-B26A-AB8059455ACD}"/>
              </c:ext>
            </c:extLst>
          </c:dPt>
          <c:dPt>
            <c:idx val="1"/>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3-6628-4355-B26A-AB8059455ACD}"/>
              </c:ext>
            </c:extLst>
          </c:dPt>
          <c:dPt>
            <c:idx val="2"/>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5-6628-4355-B26A-AB8059455ACD}"/>
              </c:ext>
            </c:extLst>
          </c:dPt>
          <c:dPt>
            <c:idx val="3"/>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7-6628-4355-B26A-AB8059455ACD}"/>
              </c:ext>
            </c:extLst>
          </c:dPt>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Sheet1!$B$2:$B$7</c:f>
              <c:numCache>
                <c:formatCode>General</c:formatCode>
                <c:ptCount val="6"/>
                <c:pt idx="0">
                  <c:v>19.399999999999999</c:v>
                </c:pt>
                <c:pt idx="2">
                  <c:v>23.2</c:v>
                </c:pt>
                <c:pt idx="4">
                  <c:v>14.8</c:v>
                </c:pt>
              </c:numCache>
            </c:numRef>
          </c:val>
          <c:extLst>
            <c:ext xmlns:c16="http://schemas.microsoft.com/office/drawing/2014/chart" uri="{C3380CC4-5D6E-409C-BE32-E72D297353CC}">
              <c16:uniqueId val="{00000012-6628-4355-B26A-AB8059455ACD}"/>
            </c:ext>
          </c:extLst>
        </c:ser>
        <c:ser>
          <c:idx val="1"/>
          <c:order val="1"/>
          <c:tx>
            <c:strRef>
              <c:f>Sheet1!$C$1</c:f>
              <c:strCache>
                <c:ptCount val="1"/>
                <c:pt idx="0">
                  <c:v>Web (offline)</c:v>
                </c:pt>
              </c:strCache>
            </c:strRef>
          </c:tx>
          <c:spPr>
            <a:solidFill>
              <a:schemeClr val="accent2">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Sheet1!$C$2:$C$7</c:f>
              <c:numCache>
                <c:formatCode>General</c:formatCode>
                <c:ptCount val="6"/>
                <c:pt idx="0">
                  <c:v>0.1</c:v>
                </c:pt>
                <c:pt idx="2">
                  <c:v>0.3</c:v>
                </c:pt>
                <c:pt idx="4">
                  <c:v>0.7</c:v>
                </c:pt>
              </c:numCache>
            </c:numRef>
          </c:val>
          <c:extLst>
            <c:ext xmlns:c16="http://schemas.microsoft.com/office/drawing/2014/chart" uri="{C3380CC4-5D6E-409C-BE32-E72D297353CC}">
              <c16:uniqueId val="{00000000-8231-4075-82FF-ABFF5643B13F}"/>
            </c:ext>
          </c:extLst>
        </c:ser>
        <c:ser>
          <c:idx val="2"/>
          <c:order val="2"/>
          <c:tx>
            <c:strRef>
              <c:f>Sheet1!$D$1</c:f>
              <c:strCache>
                <c:ptCount val="1"/>
                <c:pt idx="0">
                  <c:v>Paper (online)</c:v>
                </c:pt>
              </c:strCache>
            </c:strRef>
          </c:tx>
          <c:spPr>
            <a:solidFill>
              <a:schemeClr val="accent1">
                <a:lumMod val="75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Sheet1!$D$2:$D$7</c:f>
              <c:numCache>
                <c:formatCode>General</c:formatCode>
                <c:ptCount val="6"/>
                <c:pt idx="0">
                  <c:v>0.5</c:v>
                </c:pt>
                <c:pt idx="2">
                  <c:v>0.9</c:v>
                </c:pt>
                <c:pt idx="4">
                  <c:v>2.2000000000000002</c:v>
                </c:pt>
              </c:numCache>
            </c:numRef>
          </c:val>
          <c:extLst>
            <c:ext xmlns:c16="http://schemas.microsoft.com/office/drawing/2014/chart" uri="{C3380CC4-5D6E-409C-BE32-E72D297353CC}">
              <c16:uniqueId val="{00000001-8231-4075-82FF-ABFF5643B13F}"/>
            </c:ext>
          </c:extLst>
        </c:ser>
        <c:ser>
          <c:idx val="3"/>
          <c:order val="3"/>
          <c:tx>
            <c:strRef>
              <c:f>Sheet1!$E$1</c:f>
              <c:strCache>
                <c:ptCount val="1"/>
                <c:pt idx="0">
                  <c:v>Paper (offline)</c:v>
                </c:pt>
              </c:strCache>
            </c:strRef>
          </c:tx>
          <c:spPr>
            <a:solidFill>
              <a:schemeClr val="accent1">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Sheet1!$E$2:$E$7</c:f>
              <c:numCache>
                <c:formatCode>General</c:formatCode>
                <c:ptCount val="6"/>
                <c:pt idx="0">
                  <c:v>0.2</c:v>
                </c:pt>
                <c:pt idx="2">
                  <c:v>0.3</c:v>
                </c:pt>
                <c:pt idx="4">
                  <c:v>1.4</c:v>
                </c:pt>
              </c:numCache>
            </c:numRef>
          </c:val>
          <c:extLst>
            <c:ext xmlns:c16="http://schemas.microsoft.com/office/drawing/2014/chart" uri="{C3380CC4-5D6E-409C-BE32-E72D297353CC}">
              <c16:uniqueId val="{00000002-8231-4075-82FF-ABFF5643B13F}"/>
            </c:ext>
          </c:extLst>
        </c:ser>
        <c:dLbls>
          <c:showLegendKey val="0"/>
          <c:showVal val="0"/>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4649826397624915"/>
          <c:w val="1"/>
          <c:h val="0.73314905203598391"/>
        </c:manualLayout>
      </c:layout>
      <c:barChart>
        <c:barDir val="bar"/>
        <c:grouping val="stacked"/>
        <c:varyColors val="0"/>
        <c:ser>
          <c:idx val="0"/>
          <c:order val="0"/>
          <c:tx>
            <c:strRef>
              <c:f>Sheet1!$B$1</c:f>
              <c:strCache>
                <c:ptCount val="1"/>
                <c:pt idx="0">
                  <c:v>Web (online)</c:v>
                </c:pt>
              </c:strCache>
            </c:strRef>
          </c:tx>
          <c:spPr>
            <a:solidFill>
              <a:schemeClr val="accent2">
                <a:lumMod val="75000"/>
              </a:schemeClr>
            </a:solidFill>
            <a:ln>
              <a:noFill/>
            </a:ln>
            <a:effectLst>
              <a:softEdge rad="0"/>
            </a:effectLst>
          </c:spPr>
          <c:invertIfNegative val="0"/>
          <c:dPt>
            <c:idx val="0"/>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1-6628-4355-B26A-AB8059455ACD}"/>
              </c:ext>
            </c:extLst>
          </c:dPt>
          <c:dPt>
            <c:idx val="1"/>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3-6628-4355-B26A-AB8059455ACD}"/>
              </c:ext>
            </c:extLst>
          </c:dPt>
          <c:dPt>
            <c:idx val="2"/>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5-6628-4355-B26A-AB8059455ACD}"/>
              </c:ext>
            </c:extLst>
          </c:dPt>
          <c:dPt>
            <c:idx val="3"/>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7-6628-4355-B26A-AB8059455ACD}"/>
              </c:ext>
            </c:extLst>
          </c:dPt>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Sheet1!$B$2:$B$7</c:f>
              <c:numCache>
                <c:formatCode>General</c:formatCode>
                <c:ptCount val="6"/>
                <c:pt idx="0">
                  <c:v>19.399999999999999</c:v>
                </c:pt>
                <c:pt idx="1">
                  <c:v>18.2</c:v>
                </c:pt>
                <c:pt idx="2">
                  <c:v>23.2</c:v>
                </c:pt>
                <c:pt idx="3">
                  <c:v>19.8</c:v>
                </c:pt>
                <c:pt idx="4">
                  <c:v>14.8</c:v>
                </c:pt>
                <c:pt idx="5">
                  <c:v>14</c:v>
                </c:pt>
              </c:numCache>
            </c:numRef>
          </c:val>
          <c:extLst>
            <c:ext xmlns:c16="http://schemas.microsoft.com/office/drawing/2014/chart" uri="{C3380CC4-5D6E-409C-BE32-E72D297353CC}">
              <c16:uniqueId val="{00000012-6628-4355-B26A-AB8059455ACD}"/>
            </c:ext>
          </c:extLst>
        </c:ser>
        <c:ser>
          <c:idx val="1"/>
          <c:order val="1"/>
          <c:tx>
            <c:strRef>
              <c:f>Sheet1!$C$1</c:f>
              <c:strCache>
                <c:ptCount val="1"/>
                <c:pt idx="0">
                  <c:v>Web (offline)</c:v>
                </c:pt>
              </c:strCache>
            </c:strRef>
          </c:tx>
          <c:spPr>
            <a:solidFill>
              <a:schemeClr val="accent2">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Sheet1!$C$2:$C$7</c:f>
              <c:numCache>
                <c:formatCode>General</c:formatCode>
                <c:ptCount val="6"/>
                <c:pt idx="0">
                  <c:v>0.1</c:v>
                </c:pt>
                <c:pt idx="1">
                  <c:v>0.1</c:v>
                </c:pt>
                <c:pt idx="2">
                  <c:v>0.3</c:v>
                </c:pt>
                <c:pt idx="3">
                  <c:v>0.4</c:v>
                </c:pt>
                <c:pt idx="4">
                  <c:v>0.7</c:v>
                </c:pt>
                <c:pt idx="5">
                  <c:v>0.6</c:v>
                </c:pt>
              </c:numCache>
            </c:numRef>
          </c:val>
          <c:extLst>
            <c:ext xmlns:c16="http://schemas.microsoft.com/office/drawing/2014/chart" uri="{C3380CC4-5D6E-409C-BE32-E72D297353CC}">
              <c16:uniqueId val="{00000000-8231-4075-82FF-ABFF5643B13F}"/>
            </c:ext>
          </c:extLst>
        </c:ser>
        <c:ser>
          <c:idx val="2"/>
          <c:order val="2"/>
          <c:tx>
            <c:strRef>
              <c:f>Sheet1!$D$1</c:f>
              <c:strCache>
                <c:ptCount val="1"/>
                <c:pt idx="0">
                  <c:v>Paper (online)</c:v>
                </c:pt>
              </c:strCache>
            </c:strRef>
          </c:tx>
          <c:spPr>
            <a:solidFill>
              <a:schemeClr val="accent1">
                <a:lumMod val="75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Sheet1!$D$2:$D$7</c:f>
              <c:numCache>
                <c:formatCode>General</c:formatCode>
                <c:ptCount val="6"/>
                <c:pt idx="0">
                  <c:v>0.5</c:v>
                </c:pt>
                <c:pt idx="1">
                  <c:v>4.0999999999999996</c:v>
                </c:pt>
                <c:pt idx="2">
                  <c:v>0.9</c:v>
                </c:pt>
                <c:pt idx="3">
                  <c:v>6.6</c:v>
                </c:pt>
                <c:pt idx="4">
                  <c:v>2.2000000000000002</c:v>
                </c:pt>
                <c:pt idx="5">
                  <c:v>8</c:v>
                </c:pt>
              </c:numCache>
            </c:numRef>
          </c:val>
          <c:extLst>
            <c:ext xmlns:c16="http://schemas.microsoft.com/office/drawing/2014/chart" uri="{C3380CC4-5D6E-409C-BE32-E72D297353CC}">
              <c16:uniqueId val="{00000001-8231-4075-82FF-ABFF5643B13F}"/>
            </c:ext>
          </c:extLst>
        </c:ser>
        <c:ser>
          <c:idx val="3"/>
          <c:order val="3"/>
          <c:tx>
            <c:strRef>
              <c:f>Sheet1!$E$1</c:f>
              <c:strCache>
                <c:ptCount val="1"/>
                <c:pt idx="0">
                  <c:v>Paper (offline)</c:v>
                </c:pt>
              </c:strCache>
            </c:strRef>
          </c:tx>
          <c:spPr>
            <a:solidFill>
              <a:schemeClr val="accent1">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Sheet1!$E$2:$E$7</c:f>
              <c:numCache>
                <c:formatCode>General</c:formatCode>
                <c:ptCount val="6"/>
                <c:pt idx="0">
                  <c:v>0.2</c:v>
                </c:pt>
                <c:pt idx="1">
                  <c:v>0.5</c:v>
                </c:pt>
                <c:pt idx="2">
                  <c:v>0.3</c:v>
                </c:pt>
                <c:pt idx="3">
                  <c:v>1.1000000000000001</c:v>
                </c:pt>
                <c:pt idx="4">
                  <c:v>1.4</c:v>
                </c:pt>
                <c:pt idx="5">
                  <c:v>4.3</c:v>
                </c:pt>
              </c:numCache>
            </c:numRef>
          </c:val>
          <c:extLst>
            <c:ext xmlns:c16="http://schemas.microsoft.com/office/drawing/2014/chart" uri="{C3380CC4-5D6E-409C-BE32-E72D297353CC}">
              <c16:uniqueId val="{00000002-8231-4075-82FF-ABFF5643B13F}"/>
            </c:ext>
          </c:extLst>
        </c:ser>
        <c:dLbls>
          <c:showLegendKey val="0"/>
          <c:showVal val="0"/>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4649826397624915"/>
          <c:w val="1"/>
          <c:h val="0.73314905203598391"/>
        </c:manualLayout>
      </c:layout>
      <c:barChart>
        <c:barDir val="bar"/>
        <c:grouping val="stacked"/>
        <c:varyColors val="0"/>
        <c:ser>
          <c:idx val="0"/>
          <c:order val="0"/>
          <c:tx>
            <c:strRef>
              <c:f>Sheet1!$B$1</c:f>
              <c:strCache>
                <c:ptCount val="1"/>
                <c:pt idx="0">
                  <c:v>Web (online)</c:v>
                </c:pt>
              </c:strCache>
            </c:strRef>
          </c:tx>
          <c:spPr>
            <a:solidFill>
              <a:schemeClr val="accent2">
                <a:lumMod val="75000"/>
              </a:schemeClr>
            </a:solidFill>
            <a:ln>
              <a:noFill/>
            </a:ln>
            <a:effectLst>
              <a:softEdge rad="0"/>
            </a:effectLst>
          </c:spPr>
          <c:invertIfNegative val="0"/>
          <c:dPt>
            <c:idx val="0"/>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1-6628-4355-B26A-AB8059455ACD}"/>
              </c:ext>
            </c:extLst>
          </c:dPt>
          <c:dPt>
            <c:idx val="1"/>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3-6628-4355-B26A-AB8059455ACD}"/>
              </c:ext>
            </c:extLst>
          </c:dPt>
          <c:dPt>
            <c:idx val="2"/>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5-6628-4355-B26A-AB8059455ACD}"/>
              </c:ext>
            </c:extLst>
          </c:dPt>
          <c:dPt>
            <c:idx val="3"/>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7-6628-4355-B26A-AB8059455ACD}"/>
              </c:ext>
            </c:extLst>
          </c:dPt>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Sheet1!$B$2:$B$7</c:f>
              <c:numCache>
                <c:formatCode>General</c:formatCode>
                <c:ptCount val="6"/>
                <c:pt idx="0">
                  <c:v>19.399999999999999</c:v>
                </c:pt>
                <c:pt idx="1">
                  <c:v>18.2</c:v>
                </c:pt>
                <c:pt idx="2">
                  <c:v>23.2</c:v>
                </c:pt>
                <c:pt idx="3">
                  <c:v>19.8</c:v>
                </c:pt>
                <c:pt idx="4">
                  <c:v>14.8</c:v>
                </c:pt>
                <c:pt idx="5">
                  <c:v>14</c:v>
                </c:pt>
              </c:numCache>
            </c:numRef>
          </c:val>
          <c:extLst>
            <c:ext xmlns:c16="http://schemas.microsoft.com/office/drawing/2014/chart" uri="{C3380CC4-5D6E-409C-BE32-E72D297353CC}">
              <c16:uniqueId val="{00000012-6628-4355-B26A-AB8059455ACD}"/>
            </c:ext>
          </c:extLst>
        </c:ser>
        <c:ser>
          <c:idx val="1"/>
          <c:order val="1"/>
          <c:tx>
            <c:strRef>
              <c:f>Sheet1!$C$1</c:f>
              <c:strCache>
                <c:ptCount val="1"/>
                <c:pt idx="0">
                  <c:v>Web (offline)</c:v>
                </c:pt>
              </c:strCache>
            </c:strRef>
          </c:tx>
          <c:spPr>
            <a:solidFill>
              <a:schemeClr val="accent2">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Sheet1!$C$2:$C$7</c:f>
              <c:numCache>
                <c:formatCode>General</c:formatCode>
                <c:ptCount val="6"/>
                <c:pt idx="0">
                  <c:v>0.1</c:v>
                </c:pt>
                <c:pt idx="1">
                  <c:v>0.1</c:v>
                </c:pt>
                <c:pt idx="2">
                  <c:v>0.3</c:v>
                </c:pt>
                <c:pt idx="3">
                  <c:v>0.4</c:v>
                </c:pt>
                <c:pt idx="4">
                  <c:v>0.7</c:v>
                </c:pt>
                <c:pt idx="5">
                  <c:v>0.6</c:v>
                </c:pt>
              </c:numCache>
            </c:numRef>
          </c:val>
          <c:extLst>
            <c:ext xmlns:c16="http://schemas.microsoft.com/office/drawing/2014/chart" uri="{C3380CC4-5D6E-409C-BE32-E72D297353CC}">
              <c16:uniqueId val="{00000000-8231-4075-82FF-ABFF5643B13F}"/>
            </c:ext>
          </c:extLst>
        </c:ser>
        <c:ser>
          <c:idx val="2"/>
          <c:order val="2"/>
          <c:tx>
            <c:strRef>
              <c:f>Sheet1!$D$1</c:f>
              <c:strCache>
                <c:ptCount val="1"/>
                <c:pt idx="0">
                  <c:v>Paper (online)</c:v>
                </c:pt>
              </c:strCache>
            </c:strRef>
          </c:tx>
          <c:spPr>
            <a:solidFill>
              <a:schemeClr val="accent1">
                <a:lumMod val="75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Sheet1!$D$2:$D$7</c:f>
              <c:numCache>
                <c:formatCode>General</c:formatCode>
                <c:ptCount val="6"/>
                <c:pt idx="0">
                  <c:v>0.5</c:v>
                </c:pt>
                <c:pt idx="1">
                  <c:v>4.0999999999999996</c:v>
                </c:pt>
                <c:pt idx="2">
                  <c:v>0.9</c:v>
                </c:pt>
                <c:pt idx="3">
                  <c:v>6.6</c:v>
                </c:pt>
                <c:pt idx="4">
                  <c:v>2.2000000000000002</c:v>
                </c:pt>
                <c:pt idx="5">
                  <c:v>8</c:v>
                </c:pt>
              </c:numCache>
            </c:numRef>
          </c:val>
          <c:extLst>
            <c:ext xmlns:c16="http://schemas.microsoft.com/office/drawing/2014/chart" uri="{C3380CC4-5D6E-409C-BE32-E72D297353CC}">
              <c16:uniqueId val="{00000001-8231-4075-82FF-ABFF5643B13F}"/>
            </c:ext>
          </c:extLst>
        </c:ser>
        <c:ser>
          <c:idx val="3"/>
          <c:order val="3"/>
          <c:tx>
            <c:strRef>
              <c:f>Sheet1!$E$1</c:f>
              <c:strCache>
                <c:ptCount val="1"/>
                <c:pt idx="0">
                  <c:v>Paper (offline)</c:v>
                </c:pt>
              </c:strCache>
            </c:strRef>
          </c:tx>
          <c:spPr>
            <a:solidFill>
              <a:schemeClr val="accent1">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Sheet1!$E$2:$E$7</c:f>
              <c:numCache>
                <c:formatCode>General</c:formatCode>
                <c:ptCount val="6"/>
                <c:pt idx="0">
                  <c:v>0.2</c:v>
                </c:pt>
                <c:pt idx="1">
                  <c:v>0.5</c:v>
                </c:pt>
                <c:pt idx="2">
                  <c:v>0.3</c:v>
                </c:pt>
                <c:pt idx="3">
                  <c:v>1.1000000000000001</c:v>
                </c:pt>
                <c:pt idx="4">
                  <c:v>1.4</c:v>
                </c:pt>
                <c:pt idx="5">
                  <c:v>4.3</c:v>
                </c:pt>
              </c:numCache>
            </c:numRef>
          </c:val>
          <c:extLst>
            <c:ext xmlns:c16="http://schemas.microsoft.com/office/drawing/2014/chart" uri="{C3380CC4-5D6E-409C-BE32-E72D297353CC}">
              <c16:uniqueId val="{00000002-8231-4075-82FF-ABFF5643B13F}"/>
            </c:ext>
          </c:extLst>
        </c:ser>
        <c:dLbls>
          <c:showLegendKey val="0"/>
          <c:showVal val="0"/>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4649826397624915"/>
          <c:w val="1"/>
          <c:h val="0.73314905203598391"/>
        </c:manualLayout>
      </c:layout>
      <c:barChart>
        <c:barDir val="bar"/>
        <c:grouping val="stacked"/>
        <c:varyColors val="0"/>
        <c:ser>
          <c:idx val="0"/>
          <c:order val="0"/>
          <c:tx>
            <c:strRef>
              <c:f>Sheet1!$B$1</c:f>
              <c:strCache>
                <c:ptCount val="1"/>
                <c:pt idx="0">
                  <c:v>Web (online)</c:v>
                </c:pt>
              </c:strCache>
            </c:strRef>
          </c:tx>
          <c:spPr>
            <a:solidFill>
              <a:schemeClr val="accent2">
                <a:lumMod val="75000"/>
              </a:schemeClr>
            </a:solidFill>
            <a:ln>
              <a:noFill/>
            </a:ln>
            <a:effectLst>
              <a:softEdge rad="0"/>
            </a:effectLst>
          </c:spPr>
          <c:invertIfNegative val="0"/>
          <c:dPt>
            <c:idx val="0"/>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1-6628-4355-B26A-AB8059455ACD}"/>
              </c:ext>
            </c:extLst>
          </c:dPt>
          <c:dPt>
            <c:idx val="1"/>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3-6628-4355-B26A-AB8059455ACD}"/>
              </c:ext>
            </c:extLst>
          </c:dPt>
          <c:dPt>
            <c:idx val="2"/>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5-6628-4355-B26A-AB8059455ACD}"/>
              </c:ext>
            </c:extLst>
          </c:dPt>
          <c:dPt>
            <c:idx val="3"/>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7-6628-4355-B26A-AB8059455ACD}"/>
              </c:ext>
            </c:extLst>
          </c:dPt>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Sheet1!$B$2:$B$7</c:f>
              <c:numCache>
                <c:formatCode>General</c:formatCode>
                <c:ptCount val="6"/>
                <c:pt idx="0">
                  <c:v>19.399999999999999</c:v>
                </c:pt>
                <c:pt idx="1">
                  <c:v>18.2</c:v>
                </c:pt>
                <c:pt idx="2">
                  <c:v>23.2</c:v>
                </c:pt>
                <c:pt idx="3">
                  <c:v>19.8</c:v>
                </c:pt>
                <c:pt idx="4">
                  <c:v>14.8</c:v>
                </c:pt>
                <c:pt idx="5">
                  <c:v>14</c:v>
                </c:pt>
              </c:numCache>
            </c:numRef>
          </c:val>
          <c:extLst>
            <c:ext xmlns:c16="http://schemas.microsoft.com/office/drawing/2014/chart" uri="{C3380CC4-5D6E-409C-BE32-E72D297353CC}">
              <c16:uniqueId val="{00000012-6628-4355-B26A-AB8059455ACD}"/>
            </c:ext>
          </c:extLst>
        </c:ser>
        <c:ser>
          <c:idx val="1"/>
          <c:order val="1"/>
          <c:tx>
            <c:strRef>
              <c:f>Sheet1!$C$1</c:f>
              <c:strCache>
                <c:ptCount val="1"/>
                <c:pt idx="0">
                  <c:v>Web (offline)</c:v>
                </c:pt>
              </c:strCache>
            </c:strRef>
          </c:tx>
          <c:spPr>
            <a:solidFill>
              <a:schemeClr val="accent2">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Sheet1!$C$2:$C$7</c:f>
              <c:numCache>
                <c:formatCode>General</c:formatCode>
                <c:ptCount val="6"/>
                <c:pt idx="0">
                  <c:v>0.1</c:v>
                </c:pt>
                <c:pt idx="1">
                  <c:v>0.1</c:v>
                </c:pt>
                <c:pt idx="2">
                  <c:v>0.3</c:v>
                </c:pt>
                <c:pt idx="3">
                  <c:v>0.4</c:v>
                </c:pt>
                <c:pt idx="4">
                  <c:v>0.7</c:v>
                </c:pt>
                <c:pt idx="5">
                  <c:v>0.6</c:v>
                </c:pt>
              </c:numCache>
            </c:numRef>
          </c:val>
          <c:extLst>
            <c:ext xmlns:c16="http://schemas.microsoft.com/office/drawing/2014/chart" uri="{C3380CC4-5D6E-409C-BE32-E72D297353CC}">
              <c16:uniqueId val="{00000000-8231-4075-82FF-ABFF5643B13F}"/>
            </c:ext>
          </c:extLst>
        </c:ser>
        <c:ser>
          <c:idx val="2"/>
          <c:order val="2"/>
          <c:tx>
            <c:strRef>
              <c:f>Sheet1!$D$1</c:f>
              <c:strCache>
                <c:ptCount val="1"/>
                <c:pt idx="0">
                  <c:v>Paper (online)</c:v>
                </c:pt>
              </c:strCache>
            </c:strRef>
          </c:tx>
          <c:spPr>
            <a:solidFill>
              <a:schemeClr val="accent1">
                <a:lumMod val="75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Sheet1!$D$2:$D$7</c:f>
              <c:numCache>
                <c:formatCode>General</c:formatCode>
                <c:ptCount val="6"/>
                <c:pt idx="0">
                  <c:v>0.5</c:v>
                </c:pt>
                <c:pt idx="1">
                  <c:v>4.0999999999999996</c:v>
                </c:pt>
                <c:pt idx="2">
                  <c:v>0.9</c:v>
                </c:pt>
                <c:pt idx="3">
                  <c:v>6.6</c:v>
                </c:pt>
                <c:pt idx="4">
                  <c:v>2.2000000000000002</c:v>
                </c:pt>
                <c:pt idx="5">
                  <c:v>8</c:v>
                </c:pt>
              </c:numCache>
            </c:numRef>
          </c:val>
          <c:extLst>
            <c:ext xmlns:c16="http://schemas.microsoft.com/office/drawing/2014/chart" uri="{C3380CC4-5D6E-409C-BE32-E72D297353CC}">
              <c16:uniqueId val="{00000001-8231-4075-82FF-ABFF5643B13F}"/>
            </c:ext>
          </c:extLst>
        </c:ser>
        <c:ser>
          <c:idx val="3"/>
          <c:order val="3"/>
          <c:tx>
            <c:strRef>
              <c:f>Sheet1!$E$1</c:f>
              <c:strCache>
                <c:ptCount val="1"/>
                <c:pt idx="0">
                  <c:v>Paper (offline)</c:v>
                </c:pt>
              </c:strCache>
            </c:strRef>
          </c:tx>
          <c:spPr>
            <a:solidFill>
              <a:schemeClr val="accent1">
                <a:lumMod val="60000"/>
                <a:lumOff val="40000"/>
              </a:schemeClr>
            </a:solidFill>
            <a:ln>
              <a:noFill/>
            </a:ln>
            <a:effectLst/>
          </c:spPr>
          <c:invertIfNegative val="0"/>
          <c:cat>
            <c:strRef>
              <c:f>Sheet1!$A$2:$A$7</c:f>
              <c:strCache>
                <c:ptCount val="6"/>
                <c:pt idx="0">
                  <c:v> 'Younger' addresses (22%) WWW</c:v>
                </c:pt>
                <c:pt idx="1">
                  <c:v> 'Younger' addresses (22%) WWP</c:v>
                </c:pt>
                <c:pt idx="2">
                  <c:v> 'Mixed age' addresses (57%) WWW</c:v>
                </c:pt>
                <c:pt idx="3">
                  <c:v> 'Mixed age' addresses (57%) WWP</c:v>
                </c:pt>
                <c:pt idx="4">
                  <c:v> 'Older' addresses (21%) WWW</c:v>
                </c:pt>
                <c:pt idx="5">
                  <c:v> 'Older' addresses (21%) WWP</c:v>
                </c:pt>
              </c:strCache>
            </c:strRef>
          </c:cat>
          <c:val>
            <c:numRef>
              <c:f>Sheet1!$E$2:$E$7</c:f>
              <c:numCache>
                <c:formatCode>General</c:formatCode>
                <c:ptCount val="6"/>
                <c:pt idx="0">
                  <c:v>0.2</c:v>
                </c:pt>
                <c:pt idx="1">
                  <c:v>0.5</c:v>
                </c:pt>
                <c:pt idx="2">
                  <c:v>0.3</c:v>
                </c:pt>
                <c:pt idx="3">
                  <c:v>1.1000000000000001</c:v>
                </c:pt>
                <c:pt idx="4">
                  <c:v>1.4</c:v>
                </c:pt>
                <c:pt idx="5">
                  <c:v>4.3</c:v>
                </c:pt>
              </c:numCache>
            </c:numRef>
          </c:val>
          <c:extLst>
            <c:ext xmlns:c16="http://schemas.microsoft.com/office/drawing/2014/chart" uri="{C3380CC4-5D6E-409C-BE32-E72D297353CC}">
              <c16:uniqueId val="{00000002-8231-4075-82FF-ABFF5643B13F}"/>
            </c:ext>
          </c:extLst>
        </c:ser>
        <c:dLbls>
          <c:showLegendKey val="0"/>
          <c:showVal val="0"/>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79687499999999"/>
          <c:y val="3.8187696328848837E-2"/>
          <c:w val="0.84101562500000004"/>
          <c:h val="0.75046545121333508"/>
        </c:manualLayout>
      </c:layout>
      <c:lineChart>
        <c:grouping val="standard"/>
        <c:varyColors val="0"/>
        <c:ser>
          <c:idx val="0"/>
          <c:order val="0"/>
          <c:tx>
            <c:strRef>
              <c:f>Sheet1!$B$1</c:f>
              <c:strCache>
                <c:ptCount val="1"/>
                <c:pt idx="0">
                  <c:v>PS mean</c:v>
                </c:pt>
              </c:strCache>
            </c:strRef>
          </c:tx>
          <c:spPr>
            <a:ln w="476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CACI=1</c:v>
                </c:pt>
                <c:pt idx="1">
                  <c:v>CACI=2</c:v>
                </c:pt>
                <c:pt idx="2">
                  <c:v>CACI=3</c:v>
                </c:pt>
                <c:pt idx="3">
                  <c:v>CACI=4</c:v>
                </c:pt>
                <c:pt idx="4">
                  <c:v>CACI=5</c:v>
                </c:pt>
              </c:strCache>
            </c:strRef>
          </c:cat>
          <c:val>
            <c:numRef>
              <c:f>Sheet1!$B$2:$B$6</c:f>
              <c:numCache>
                <c:formatCode>0.00</c:formatCode>
                <c:ptCount val="5"/>
                <c:pt idx="0">
                  <c:v>1.59</c:v>
                </c:pt>
                <c:pt idx="1">
                  <c:v>2.09</c:v>
                </c:pt>
                <c:pt idx="2">
                  <c:v>2.58</c:v>
                </c:pt>
                <c:pt idx="3">
                  <c:v>2.8</c:v>
                </c:pt>
                <c:pt idx="4">
                  <c:v>3.21</c:v>
                </c:pt>
              </c:numCache>
            </c:numRef>
          </c:val>
          <c:smooth val="1"/>
          <c:extLst>
            <c:ext xmlns:c16="http://schemas.microsoft.com/office/drawing/2014/chart" uri="{C3380CC4-5D6E-409C-BE32-E72D297353CC}">
              <c16:uniqueId val="{00000000-49F1-41AF-B9F7-59B580368744}"/>
            </c:ext>
          </c:extLst>
        </c:ser>
        <c:ser>
          <c:idx val="1"/>
          <c:order val="1"/>
          <c:tx>
            <c:strRef>
              <c:f>Sheet1!$C$1</c:f>
              <c:strCache>
                <c:ptCount val="1"/>
                <c:pt idx="0">
                  <c:v>Ideal</c:v>
                </c:pt>
              </c:strCache>
            </c:strRef>
          </c:tx>
          <c:spPr>
            <a:ln w="47625" cap="rnd">
              <a:solidFill>
                <a:schemeClr val="accent2"/>
              </a:solidFill>
              <a:prstDash val="sysDot"/>
              <a:round/>
            </a:ln>
            <a:effectLst/>
          </c:spPr>
          <c:marker>
            <c:symbol val="none"/>
          </c:marker>
          <c:cat>
            <c:strRef>
              <c:f>Sheet1!$A$2:$A$6</c:f>
              <c:strCache>
                <c:ptCount val="5"/>
                <c:pt idx="0">
                  <c:v>CACI=1</c:v>
                </c:pt>
                <c:pt idx="1">
                  <c:v>CACI=2</c:v>
                </c:pt>
                <c:pt idx="2">
                  <c:v>CACI=3</c:v>
                </c:pt>
                <c:pt idx="3">
                  <c:v>CACI=4</c:v>
                </c:pt>
                <c:pt idx="4">
                  <c:v>CACI=5</c:v>
                </c:pt>
              </c:strCache>
            </c:strRef>
          </c:cat>
          <c:val>
            <c:numRef>
              <c:f>Sheet1!$C$2:$C$6</c:f>
              <c:numCache>
                <c:formatCode>0.00</c:formatCode>
                <c:ptCount val="5"/>
                <c:pt idx="0">
                  <c:v>1</c:v>
                </c:pt>
                <c:pt idx="1">
                  <c:v>2</c:v>
                </c:pt>
                <c:pt idx="2">
                  <c:v>3</c:v>
                </c:pt>
                <c:pt idx="3">
                  <c:v>4</c:v>
                </c:pt>
                <c:pt idx="4">
                  <c:v>5</c:v>
                </c:pt>
              </c:numCache>
            </c:numRef>
          </c:val>
          <c:smooth val="1"/>
          <c:extLst>
            <c:ext xmlns:c16="http://schemas.microsoft.com/office/drawing/2014/chart" uri="{C3380CC4-5D6E-409C-BE32-E72D297353CC}">
              <c16:uniqueId val="{00000001-49F1-41AF-B9F7-59B580368744}"/>
            </c:ext>
          </c:extLst>
        </c:ser>
        <c:dLbls>
          <c:showLegendKey val="0"/>
          <c:showVal val="0"/>
          <c:showCatName val="0"/>
          <c:showSerName val="0"/>
          <c:showPercent val="0"/>
          <c:showBubbleSize val="0"/>
        </c:dLbls>
        <c:smooth val="0"/>
        <c:axId val="1196601967"/>
        <c:axId val="1196605327"/>
      </c:lineChart>
      <c:catAx>
        <c:axId val="1196601967"/>
        <c:scaling>
          <c:orientation val="minMax"/>
        </c:scaling>
        <c:delete val="0"/>
        <c:axPos val="b"/>
        <c:majorGridlines>
          <c:spPr>
            <a:ln w="9525" cap="flat" cmpd="sng" algn="ctr">
              <a:solidFill>
                <a:schemeClr val="bg1">
                  <a:lumMod val="50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196605327"/>
        <c:crosses val="autoZero"/>
        <c:auto val="1"/>
        <c:lblAlgn val="ctr"/>
        <c:lblOffset val="100"/>
        <c:noMultiLvlLbl val="0"/>
      </c:catAx>
      <c:valAx>
        <c:axId val="1196605327"/>
        <c:scaling>
          <c:orientation val="minMax"/>
        </c:scaling>
        <c:delete val="0"/>
        <c:axPos val="l"/>
        <c:majorGridlines>
          <c:spPr>
            <a:ln w="9525" cap="flat" cmpd="sng" algn="ctr">
              <a:solidFill>
                <a:schemeClr val="bg1">
                  <a:lumMod val="50000"/>
                </a:schemeClr>
              </a:soli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bg1">
                        <a:lumMod val="95000"/>
                      </a:schemeClr>
                    </a:solidFill>
                    <a:latin typeface="+mn-lt"/>
                    <a:ea typeface="+mn-ea"/>
                    <a:cs typeface="+mn-cs"/>
                  </a:defRPr>
                </a:pPr>
                <a:r>
                  <a:rPr lang="en-GB" sz="1000" dirty="0"/>
                  <a:t>Number from Participation Survey 2023-4</a:t>
                </a:r>
              </a:p>
            </c:rich>
          </c:tx>
          <c:layout>
            <c:manualLayout>
              <c:xMode val="edge"/>
              <c:yMode val="edge"/>
              <c:x val="3.4375000000000003E-2"/>
              <c:y val="2.001703709536123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1">
                      <a:lumMod val="9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crossAx val="119660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9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4649826397624915"/>
          <c:w val="1"/>
          <c:h val="0.73314905203598391"/>
        </c:manualLayout>
      </c:layout>
      <c:barChart>
        <c:barDir val="bar"/>
        <c:grouping val="stacked"/>
        <c:varyColors val="0"/>
        <c:ser>
          <c:idx val="0"/>
          <c:order val="0"/>
          <c:tx>
            <c:strRef>
              <c:f>Sheet1!$B$1</c:f>
              <c:strCache>
                <c:ptCount val="1"/>
                <c:pt idx="0">
                  <c:v>Phase 1</c:v>
                </c:pt>
              </c:strCache>
            </c:strRef>
          </c:tx>
          <c:spPr>
            <a:solidFill>
              <a:schemeClr val="accent2">
                <a:lumMod val="75000"/>
              </a:schemeClr>
            </a:solidFill>
            <a:ln>
              <a:noFill/>
            </a:ln>
            <a:effectLst>
              <a:softEdge rad="0"/>
            </a:effectLst>
          </c:spPr>
          <c:invertIfNegative val="0"/>
          <c:dPt>
            <c:idx val="0"/>
            <c:invertIfNegative val="0"/>
            <c:bubble3D val="0"/>
            <c:spPr>
              <a:solidFill>
                <a:schemeClr val="accent2">
                  <a:lumMod val="75000"/>
                </a:schemeClr>
              </a:solidFill>
              <a:ln>
                <a:noFill/>
              </a:ln>
              <a:effectLst>
                <a:softEdge rad="0"/>
              </a:effectLst>
            </c:spPr>
            <c:extLst>
              <c:ext xmlns:c16="http://schemas.microsoft.com/office/drawing/2014/chart" uri="{C3380CC4-5D6E-409C-BE32-E72D297353CC}">
                <c16:uniqueId val="{00000001-6628-4355-B26A-AB8059455ACD}"/>
              </c:ext>
            </c:extLst>
          </c:dPt>
          <c:dPt>
            <c:idx val="1"/>
            <c:invertIfNegative val="0"/>
            <c:bubble3D val="0"/>
            <c:spPr>
              <a:solidFill>
                <a:schemeClr val="accent1">
                  <a:lumMod val="75000"/>
                </a:schemeClr>
              </a:solidFill>
              <a:ln>
                <a:noFill/>
              </a:ln>
              <a:effectLst>
                <a:softEdge rad="0"/>
              </a:effectLst>
            </c:spPr>
            <c:extLst>
              <c:ext xmlns:c16="http://schemas.microsoft.com/office/drawing/2014/chart" uri="{C3380CC4-5D6E-409C-BE32-E72D297353CC}">
                <c16:uniqueId val="{00000003-6628-4355-B26A-AB8059455ACD}"/>
              </c:ext>
            </c:extLst>
          </c:dPt>
          <c:cat>
            <c:strRef>
              <c:f>Sheet1!$A$2:$A$3</c:f>
              <c:strCache>
                <c:ptCount val="2"/>
                <c:pt idx="0">
                  <c:v>No early bird incentive</c:v>
                </c:pt>
                <c:pt idx="1">
                  <c:v>Early bird incentive</c:v>
                </c:pt>
              </c:strCache>
            </c:strRef>
          </c:cat>
          <c:val>
            <c:numRef>
              <c:f>Sheet1!$B$2:$B$3</c:f>
              <c:numCache>
                <c:formatCode>General</c:formatCode>
                <c:ptCount val="2"/>
                <c:pt idx="0">
                  <c:v>7.6</c:v>
                </c:pt>
                <c:pt idx="1">
                  <c:v>8.9</c:v>
                </c:pt>
              </c:numCache>
            </c:numRef>
          </c:val>
          <c:extLst>
            <c:ext xmlns:c16="http://schemas.microsoft.com/office/drawing/2014/chart" uri="{C3380CC4-5D6E-409C-BE32-E72D297353CC}">
              <c16:uniqueId val="{00000012-6628-4355-B26A-AB8059455ACD}"/>
            </c:ext>
          </c:extLst>
        </c:ser>
        <c:ser>
          <c:idx val="1"/>
          <c:order val="1"/>
          <c:tx>
            <c:strRef>
              <c:f>Sheet1!$C$1</c:f>
              <c:strCache>
                <c:ptCount val="1"/>
                <c:pt idx="0">
                  <c:v>Phase 2</c:v>
                </c:pt>
              </c:strCache>
            </c:strRef>
          </c:tx>
          <c:spPr>
            <a:solidFill>
              <a:schemeClr val="accent2">
                <a:lumMod val="60000"/>
                <a:lumOff val="40000"/>
              </a:schemeClr>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11C6-4A7B-B3F7-E0265274D9FF}"/>
              </c:ext>
            </c:extLst>
          </c:dPt>
          <c:cat>
            <c:strRef>
              <c:f>Sheet1!$A$2:$A$3</c:f>
              <c:strCache>
                <c:ptCount val="2"/>
                <c:pt idx="0">
                  <c:v>No early bird incentive</c:v>
                </c:pt>
                <c:pt idx="1">
                  <c:v>Early bird incentive</c:v>
                </c:pt>
              </c:strCache>
            </c:strRef>
          </c:cat>
          <c:val>
            <c:numRef>
              <c:f>Sheet1!$C$2:$C$3</c:f>
              <c:numCache>
                <c:formatCode>General</c:formatCode>
                <c:ptCount val="2"/>
                <c:pt idx="0">
                  <c:v>8.6</c:v>
                </c:pt>
                <c:pt idx="1">
                  <c:v>11.2</c:v>
                </c:pt>
              </c:numCache>
            </c:numRef>
          </c:val>
          <c:extLst>
            <c:ext xmlns:c16="http://schemas.microsoft.com/office/drawing/2014/chart" uri="{C3380CC4-5D6E-409C-BE32-E72D297353CC}">
              <c16:uniqueId val="{00000000-8231-4075-82FF-ABFF5643B13F}"/>
            </c:ext>
          </c:extLst>
        </c:ser>
        <c:ser>
          <c:idx val="2"/>
          <c:order val="2"/>
          <c:tx>
            <c:strRef>
              <c:f>Sheet1!$D$1</c:f>
              <c:strCache>
                <c:ptCount val="1"/>
                <c:pt idx="0">
                  <c:v>Phase 3</c:v>
                </c:pt>
              </c:strCache>
            </c:strRef>
          </c:tx>
          <c:spPr>
            <a:solidFill>
              <a:schemeClr val="accent2">
                <a:lumMod val="40000"/>
                <a:lumOff val="60000"/>
              </a:schemeClr>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11C6-4A7B-B3F7-E0265274D9FF}"/>
              </c:ext>
            </c:extLst>
          </c:dPt>
          <c:cat>
            <c:strRef>
              <c:f>Sheet1!$A$2:$A$3</c:f>
              <c:strCache>
                <c:ptCount val="2"/>
                <c:pt idx="0">
                  <c:v>No early bird incentive</c:v>
                </c:pt>
                <c:pt idx="1">
                  <c:v>Early bird incentive</c:v>
                </c:pt>
              </c:strCache>
            </c:strRef>
          </c:cat>
          <c:val>
            <c:numRef>
              <c:f>Sheet1!$D$2:$D$3</c:f>
              <c:numCache>
                <c:formatCode>General</c:formatCode>
                <c:ptCount val="2"/>
                <c:pt idx="0">
                  <c:v>3.9</c:v>
                </c:pt>
                <c:pt idx="1">
                  <c:v>2.8</c:v>
                </c:pt>
              </c:numCache>
            </c:numRef>
          </c:val>
          <c:extLst>
            <c:ext xmlns:c16="http://schemas.microsoft.com/office/drawing/2014/chart" uri="{C3380CC4-5D6E-409C-BE32-E72D297353CC}">
              <c16:uniqueId val="{00000001-8231-4075-82FF-ABFF5643B13F}"/>
            </c:ext>
          </c:extLst>
        </c:ser>
        <c:ser>
          <c:idx val="3"/>
          <c:order val="3"/>
          <c:tx>
            <c:strRef>
              <c:f>Sheet1!$E$1</c:f>
              <c:strCache>
                <c:ptCount val="1"/>
                <c:pt idx="0">
                  <c:v>Phase 4</c:v>
                </c:pt>
              </c:strCache>
            </c:strRef>
          </c:tx>
          <c:spPr>
            <a:solidFill>
              <a:schemeClr val="accent2">
                <a:lumMod val="20000"/>
                <a:lumOff val="80000"/>
              </a:schemeClr>
            </a:solidFill>
            <a:ln>
              <a:noFill/>
            </a:ln>
            <a:effectLst/>
          </c:spPr>
          <c:invertIfNegative val="0"/>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11C6-4A7B-B3F7-E0265274D9FF}"/>
              </c:ext>
            </c:extLst>
          </c:dPt>
          <c:cat>
            <c:strRef>
              <c:f>Sheet1!$A$2:$A$3</c:f>
              <c:strCache>
                <c:ptCount val="2"/>
                <c:pt idx="0">
                  <c:v>No early bird incentive</c:v>
                </c:pt>
                <c:pt idx="1">
                  <c:v>Early bird incentive</c:v>
                </c:pt>
              </c:strCache>
            </c:strRef>
          </c:cat>
          <c:val>
            <c:numRef>
              <c:f>Sheet1!$E$2:$E$3</c:f>
              <c:numCache>
                <c:formatCode>General</c:formatCode>
                <c:ptCount val="2"/>
                <c:pt idx="0">
                  <c:v>0.9</c:v>
                </c:pt>
                <c:pt idx="1">
                  <c:v>0.4</c:v>
                </c:pt>
              </c:numCache>
            </c:numRef>
          </c:val>
          <c:extLst>
            <c:ext xmlns:c16="http://schemas.microsoft.com/office/drawing/2014/chart" uri="{C3380CC4-5D6E-409C-BE32-E72D297353CC}">
              <c16:uniqueId val="{00000002-8231-4075-82FF-ABFF5643B13F}"/>
            </c:ext>
          </c:extLst>
        </c:ser>
        <c:dLbls>
          <c:showLegendKey val="0"/>
          <c:showVal val="0"/>
          <c:showCatName val="0"/>
          <c:showSerName val="0"/>
          <c:showPercent val="0"/>
          <c:showBubbleSize val="0"/>
        </c:dLbls>
        <c:gapWidth val="104"/>
        <c:overlap val="100"/>
        <c:axId val="1803360079"/>
        <c:axId val="1647812287"/>
      </c:barChart>
      <c:catAx>
        <c:axId val="18033600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47812287"/>
        <c:crosses val="autoZero"/>
        <c:auto val="1"/>
        <c:lblAlgn val="ctr"/>
        <c:lblOffset val="100"/>
        <c:noMultiLvlLbl val="0"/>
      </c:catAx>
      <c:valAx>
        <c:axId val="1647812287"/>
        <c:scaling>
          <c:orientation val="minMax"/>
        </c:scaling>
        <c:delete val="1"/>
        <c:axPos val="t"/>
        <c:numFmt formatCode="General" sourceLinked="1"/>
        <c:majorTickMark val="none"/>
        <c:minorTickMark val="none"/>
        <c:tickLblPos val="nextTo"/>
        <c:crossAx val="18033600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94a6a7c7e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94a6a7c7e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047539144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047539144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given the change in methodology and the extent of questionnaire changes it was important to implement a comprehensive development and testing phase. This was made up of four key stages: ● Questionnaire review ● Cognitive testing ● Usability testing ● Fieldwork pilot </a:t>
            </a:r>
            <a:endParaRPr/>
          </a:p>
          <a:p>
            <a:pPr marL="0" lvl="0" indent="0" algn="l" rtl="0">
              <a:spcBef>
                <a:spcPts val="0"/>
              </a:spcBef>
              <a:spcAft>
                <a:spcPts val="0"/>
              </a:spcAft>
              <a:buNone/>
            </a:pPr>
            <a:endParaRPr/>
          </a:p>
          <a:p>
            <a:pPr marL="0" lvl="0" indent="0" algn="l" rtl="0">
              <a:spcBef>
                <a:spcPts val="0"/>
              </a:spcBef>
              <a:spcAft>
                <a:spcPts val="0"/>
              </a:spcAft>
              <a:buNone/>
            </a:pPr>
            <a:r>
              <a:rPr lang="en-GB"/>
              <a:t>We ran a questionnaire review every year, before each survey year.</a:t>
            </a:r>
            <a:endParaRPr/>
          </a:p>
          <a:p>
            <a:pPr marL="0" lvl="0" indent="0" algn="l" rtl="0">
              <a:spcBef>
                <a:spcPts val="0"/>
              </a:spcBef>
              <a:spcAft>
                <a:spcPts val="0"/>
              </a:spcAft>
              <a:buNone/>
            </a:pPr>
            <a:r>
              <a:rPr lang="en-GB"/>
              <a:t>Carried out cog testing and fieldwork pilot in before 21/22 and 23/24 survey years.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047539144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047539144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DCMS consulted with key stakeholders on the priorities for questionnaire content.</a:t>
            </a:r>
            <a:endParaRPr/>
          </a:p>
          <a:p>
            <a:pPr marL="0" lvl="0" indent="0" algn="l" rtl="0">
              <a:spcBef>
                <a:spcPts val="0"/>
              </a:spcBef>
              <a:spcAft>
                <a:spcPts val="0"/>
              </a:spcAft>
              <a:buNone/>
            </a:pPr>
            <a:r>
              <a:rPr lang="en-GB"/>
              <a:t>Some were from TP, and others new priorities</a:t>
            </a:r>
            <a:endParaRPr/>
          </a:p>
          <a:p>
            <a:pPr marL="0" lvl="0" indent="0" algn="l" rtl="0">
              <a:spcBef>
                <a:spcPts val="0"/>
              </a:spcBef>
              <a:spcAft>
                <a:spcPts val="0"/>
              </a:spcAft>
              <a:buNone/>
            </a:pPr>
            <a:r>
              <a:rPr lang="en-GB"/>
              <a:t>Review was needed to </a:t>
            </a:r>
            <a:endParaRPr/>
          </a:p>
          <a:p>
            <a:pPr marL="457200" lvl="0" indent="-298450" algn="l" rtl="0">
              <a:spcBef>
                <a:spcPts val="0"/>
              </a:spcBef>
              <a:spcAft>
                <a:spcPts val="0"/>
              </a:spcAft>
              <a:buSzPts val="1100"/>
              <a:buChar char="-"/>
            </a:pPr>
            <a:r>
              <a:rPr lang="en-GB"/>
              <a:t>Reviewing the key design challenges caused by a move from a face-to-face to a self-completion design presented for the survey and outlining recommendations for maximising data quality. This included reviewing long response lists, questions with lengthy text, interviewer instructions and support, and position of non-response options</a:t>
            </a:r>
            <a:endParaRPr/>
          </a:p>
          <a:p>
            <a:pPr marL="457200" lvl="0" indent="-298450" algn="l" rtl="0">
              <a:spcBef>
                <a:spcPts val="0"/>
              </a:spcBef>
              <a:spcAft>
                <a:spcPts val="0"/>
              </a:spcAft>
              <a:buSzPts val="1100"/>
              <a:buChar char="-"/>
            </a:pPr>
            <a:r>
              <a:rPr lang="en-GB"/>
              <a:t>Making sure questions were suitable for both online and paper completion</a:t>
            </a:r>
            <a:endParaRPr/>
          </a:p>
          <a:p>
            <a:pPr marL="457200" lvl="0" indent="-298450" algn="l" rtl="0">
              <a:spcBef>
                <a:spcPts val="0"/>
              </a:spcBef>
              <a:spcAft>
                <a:spcPts val="0"/>
              </a:spcAft>
              <a:buSzPts val="1100"/>
              <a:buChar char="-"/>
            </a:pPr>
            <a:r>
              <a:rPr lang="en-GB"/>
              <a:t>Ensuring alignment with the GSS Harmonisation Guidelines, unless alternative metrics would provide better quality measurement.</a:t>
            </a:r>
            <a:endParaRPr/>
          </a:p>
          <a:p>
            <a:pPr marL="457200" lvl="0" indent="-298450" algn="l" rtl="0">
              <a:spcBef>
                <a:spcPts val="0"/>
              </a:spcBef>
              <a:spcAft>
                <a:spcPts val="0"/>
              </a:spcAft>
              <a:buSzPts val="1100"/>
              <a:buChar char="-"/>
            </a:pPr>
            <a:r>
              <a:rPr lang="en-GB"/>
              <a:t>Ensuring each user’s experience was similar in length so considering which questions went in core and then the subsets.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47539144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47539144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Researchers drew on established assessment techniques during the testing, including verbal probing, think-aloud and paraphrase protocols, and observation of</a:t>
            </a:r>
            <a:endParaRPr/>
          </a:p>
          <a:p>
            <a:pPr marL="457200" lvl="0" indent="-298450" algn="l" rtl="0">
              <a:spcBef>
                <a:spcPts val="0"/>
              </a:spcBef>
              <a:spcAft>
                <a:spcPts val="0"/>
              </a:spcAft>
              <a:buSzPts val="1100"/>
              <a:buChar char="-"/>
            </a:pPr>
            <a:r>
              <a:rPr lang="en-GB"/>
              <a:t>non-verbal behaviours. This provides valuable insight into how the questions were being interpreted.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047539144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047539144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Researchers drew on established assessment techniques during the testing, including verbal probing, think-aloud and paraphrase protocols, and observation of</a:t>
            </a:r>
            <a:endParaRPr/>
          </a:p>
          <a:p>
            <a:pPr marL="457200" lvl="0" indent="0" algn="l" rtl="0">
              <a:spcBef>
                <a:spcPts val="0"/>
              </a:spcBef>
              <a:spcAft>
                <a:spcPts val="0"/>
              </a:spcAft>
              <a:buNone/>
            </a:pPr>
            <a:r>
              <a:rPr lang="en-GB"/>
              <a:t>non-verbal behaviours. This provides valuable insight into how the questions were being interpreted.</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GB"/>
              <a:t>Jenkins et al (1992) 4 identified two main strategies participants adopt when completing a survey questionnaire and classified these groups as ‘Readers’ and ‘Skimmers’. ‘Readers’ are prepared to read all or most of the information presented to them whereas ‘Skimmers’ only read as much as they believe is necessary to complete the task. This typology can be applied to the participants completing the Participation Survey paper questionnaire where we found both ‘Readers’ and ‘Skimmers’. </a:t>
            </a:r>
            <a:endParaRPr/>
          </a:p>
          <a:p>
            <a:pPr marL="457200" lvl="0" indent="-298450" algn="l" rtl="0">
              <a:spcBef>
                <a:spcPts val="0"/>
              </a:spcBef>
              <a:spcAft>
                <a:spcPts val="0"/>
              </a:spcAft>
              <a:buSzPts val="1100"/>
              <a:buChar char="-"/>
            </a:pPr>
            <a:r>
              <a:rPr lang="en-GB"/>
              <a:t>Skimmers -&gt; questions were answered incorrectly, due to not reading the question properly and misunderstanding it, questions that should have been filtered past were answered in error, due to ignoring or missing the filter instructions; this also meant that the questions could be found to be repetitive</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047539144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04753914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0475391447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047539144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047539144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047539144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All non-responding households were sent two reminder letters, at the end of the first and second weeks of fieldwork. A targeted third reminder letter was sent to households for which, based on Verian’s ABOS field data from previous studies, this was deemed likely to have the most significant impact (mainly deprived areas and addresses with a younger household structure). The information contained in the reminder letters was similar to the invitation letters, with slightly modified messaging to reflect each reminder stage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40614fe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f40614fe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600"/>
              </a:spcBef>
              <a:spcAft>
                <a:spcPts val="0"/>
              </a:spcAft>
              <a:buClr>
                <a:srgbClr val="4C868E"/>
              </a:buClr>
              <a:buSzPts val="1600"/>
              <a:buChar char="•"/>
            </a:pPr>
            <a:r>
              <a:rPr lang="en-GB" sz="1400" b="1">
                <a:solidFill>
                  <a:srgbClr val="4C868E"/>
                </a:solidFill>
              </a:rPr>
              <a:t>Dramatic rise in QR code usage during the COVID-19 pandemic</a:t>
            </a:r>
            <a:endParaRPr sz="1400" b="1">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50">
                <a:solidFill>
                  <a:srgbClr val="0B0C0C"/>
                </a:solidFill>
                <a:highlight>
                  <a:srgbClr val="FFFFFF"/>
                </a:highlight>
              </a:rPr>
              <a:t>Half of sampled addresses were sent invitation and reminder letters with a QR code embedded, while the other half did not receive the QR code.</a:t>
            </a:r>
            <a:endParaRPr sz="1400" b="1">
              <a:solidFill>
                <a:srgbClr val="4C868E"/>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688e9cbf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f688e9cbf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en-GB" sz="1400" b="1">
                <a:solidFill>
                  <a:srgbClr val="4C868E"/>
                </a:solidFill>
              </a:rPr>
              <a:t>We</a:t>
            </a:r>
            <a:r>
              <a:rPr lang="en-GB" sz="1050">
                <a:solidFill>
                  <a:srgbClr val="444746"/>
                </a:solidFill>
                <a:latin typeface="Roboto"/>
                <a:ea typeface="Roboto"/>
                <a:cs typeface="Roboto"/>
                <a:sym typeface="Roboto"/>
              </a:rPr>
              <a:t> try our best to be representative of the whole population according to key demographics, and if we miss the mark we can weight, but we can't deliberately target demographics, as with ABOS our only lever is selecting geography.</a:t>
            </a:r>
            <a:endParaRPr sz="1400" b="1">
              <a:solidFill>
                <a:srgbClr val="4C868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f46d21c2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f46d21c2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Sampling : clustered given it was F2F and needed to minimise the amount of travelling and costs associated with that so representative but clustered sampling design. Sampling: Address-based online surveying, using the Post Office’s list of addresses in England</a:t>
            </a:r>
            <a:endParaRPr/>
          </a:p>
          <a:p>
            <a:pPr marL="0" lvl="0" indent="0" algn="l" rtl="0">
              <a:spcBef>
                <a:spcPts val="0"/>
              </a:spcBef>
              <a:spcAft>
                <a:spcPts val="0"/>
              </a:spcAft>
              <a:buNone/>
            </a:pPr>
            <a:endParaRPr/>
          </a:p>
          <a:p>
            <a:pPr marL="0" lvl="0" indent="0" algn="l" rtl="0">
              <a:spcBef>
                <a:spcPts val="0"/>
              </a:spcBef>
              <a:spcAft>
                <a:spcPts val="0"/>
              </a:spcAft>
              <a:buNone/>
            </a:pPr>
            <a:r>
              <a:rPr lang="en-GB"/>
              <a:t>Publications - started out as quarterly but over time, frequency of publication reduced to meet user need and priorities</a:t>
            </a:r>
            <a:endParaRPr/>
          </a:p>
          <a:p>
            <a:pPr marL="0" lvl="0" indent="0" algn="l" rtl="0">
              <a:spcBef>
                <a:spcPts val="0"/>
              </a:spcBef>
              <a:spcAft>
                <a:spcPts val="0"/>
              </a:spcAft>
              <a:buNone/>
            </a:pPr>
            <a:endParaRPr/>
          </a:p>
          <a:p>
            <a:pPr marL="0" lvl="0" indent="0" algn="l" rtl="0">
              <a:spcBef>
                <a:spcPts val="0"/>
              </a:spcBef>
              <a:spcAft>
                <a:spcPts val="0"/>
              </a:spcAft>
              <a:buNone/>
            </a:pPr>
            <a:r>
              <a:rPr lang="en-GB"/>
              <a:t>Longitudinal - introduced in 2012/13 - Proportion of the cross-sectional sample were then asked a series of questions as part of a longitudinal survey every quarter, for each year until they retired from the survey. Essentially tracking the same people over a period of time to see how their behaviour changes. In the case of Taking Part, this means that we will be able to monitor, for example, the effect of leaving school or having children on sports participation or how a person’s engagement with the arts and culture sectors changes when they retire from paid work. All online.</a:t>
            </a:r>
            <a:endParaRPr/>
          </a:p>
          <a:p>
            <a:pPr marL="0" lvl="0" indent="0" algn="l" rtl="0">
              <a:spcBef>
                <a:spcPts val="0"/>
              </a:spcBef>
              <a:spcAft>
                <a:spcPts val="0"/>
              </a:spcAft>
              <a:buNone/>
            </a:pPr>
            <a:endParaRPr/>
          </a:p>
          <a:p>
            <a:pPr marL="0" lvl="0" indent="0" algn="l" rtl="0">
              <a:spcBef>
                <a:spcPts val="0"/>
              </a:spcBef>
              <a:spcAft>
                <a:spcPts val="0"/>
              </a:spcAft>
              <a:buNone/>
            </a:pPr>
            <a:r>
              <a:rPr lang="en-GB"/>
              <a:t>2020 web panel - With the 2019 Covid pandemic, we were able to use the existing online set up of the longitudinal survey web panel to ask them a series of covid related questions and understand what engagement with our sectors was happening during lockdowns and changing restrictions. With F2F not being possible, this approach proved a successful way to gather data in a relatively quick way.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688e9cb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f688e9cb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586a65f4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f586a65f4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688e9cb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f688e9cb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many common themes within both surveys, but the Participation Survey has been designed to capture more on digital engagement with DCMS sectors, as well as physical which has previously been the more traditional way of engagement and mainly captured in the Taking Part Survey.</a:t>
            </a:r>
            <a:endParaRPr/>
          </a:p>
          <a:p>
            <a:pPr marL="0" lvl="0" indent="0" algn="l" rtl="0">
              <a:spcBef>
                <a:spcPts val="0"/>
              </a:spcBef>
              <a:spcAft>
                <a:spcPts val="0"/>
              </a:spcAft>
              <a:buNone/>
            </a:pPr>
            <a:endParaRPr/>
          </a:p>
          <a:p>
            <a:pPr marL="0" lvl="0" indent="0" algn="l" rtl="0">
              <a:spcBef>
                <a:spcPts val="0"/>
              </a:spcBef>
              <a:spcAft>
                <a:spcPts val="0"/>
              </a:spcAft>
              <a:buNone/>
            </a:pPr>
            <a:r>
              <a:rPr lang="en-GB"/>
              <a:t>There are also some key differences in the design of each survey which are summarised in the table.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688e9cbf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f688e9cbf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47539144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04753914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47539144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047539144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07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047539144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04753914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online questionnaire was designed to take an average of 30 minutes to complete. A modular design was used with around half of the questionnaire made up of a core set of</a:t>
            </a:r>
            <a:endParaRPr/>
          </a:p>
          <a:p>
            <a:pPr marL="0" lvl="0" indent="0" algn="l" rtl="0">
              <a:spcBef>
                <a:spcPts val="0"/>
              </a:spcBef>
              <a:spcAft>
                <a:spcPts val="0"/>
              </a:spcAft>
              <a:buNone/>
            </a:pPr>
            <a:r>
              <a:rPr lang="en-GB"/>
              <a:t>questions asked of the full sample. The remaining questions were split into three separate modules, randomly allocated to a subset of the sample.</a:t>
            </a:r>
            <a:endParaRPr/>
          </a:p>
          <a:p>
            <a:pPr marL="0" lvl="0" indent="0" algn="l" rtl="0">
              <a:spcBef>
                <a:spcPts val="0"/>
              </a:spcBef>
              <a:spcAft>
                <a:spcPts val="0"/>
              </a:spcAft>
              <a:buNone/>
            </a:pPr>
            <a:endParaRPr/>
          </a:p>
          <a:p>
            <a:pPr marL="0" lvl="0" indent="0" algn="l" rtl="0">
              <a:spcBef>
                <a:spcPts val="0"/>
              </a:spcBef>
              <a:spcAft>
                <a:spcPts val="0"/>
              </a:spcAft>
              <a:buNone/>
            </a:pPr>
            <a:r>
              <a:rPr lang="en-GB"/>
              <a:t>The postal version of the questionnaire included the same set of core questions asked online, but the modular questions were omitted to avoid overly burdening respondents who</a:t>
            </a:r>
            <a:endParaRPr/>
          </a:p>
          <a:p>
            <a:pPr marL="0" lvl="0" indent="0" algn="l" rtl="0">
              <a:spcBef>
                <a:spcPts val="0"/>
              </a:spcBef>
              <a:spcAft>
                <a:spcPts val="0"/>
              </a:spcAft>
              <a:buNone/>
            </a:pPr>
            <a:r>
              <a:rPr lang="en-GB"/>
              <a:t>complete the survey on paper, and to encourage response </a:t>
            </a:r>
            <a:endParaRPr/>
          </a:p>
          <a:p>
            <a:pPr marL="0" lvl="0" indent="0" algn="l" rtl="0">
              <a:spcBef>
                <a:spcPts val="0"/>
              </a:spcBef>
              <a:spcAft>
                <a:spcPts val="0"/>
              </a:spcAft>
              <a:buNone/>
            </a:pPr>
            <a:endParaRPr/>
          </a:p>
          <a:p>
            <a:pPr marL="0" lvl="0" indent="0" algn="l" rtl="0">
              <a:spcBef>
                <a:spcPts val="0"/>
              </a:spcBef>
              <a:spcAft>
                <a:spcPts val="0"/>
              </a:spcAft>
              <a:buNone/>
            </a:pPr>
            <a:r>
              <a:rPr lang="en-GB"/>
              <a:t>Important for us to think about routing and making the questionnaire a pleasant user experience.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hyperlink" Target="http://www.veriangroup.com/"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31.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31.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CMS - Cover I"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206955" y="0"/>
            <a:ext cx="5937042" cy="5143501"/>
          </a:xfrm>
          <a:prstGeom prst="rect">
            <a:avLst/>
          </a:prstGeom>
          <a:noFill/>
          <a:ln>
            <a:noFill/>
          </a:ln>
        </p:spPr>
      </p:pic>
      <p:sp>
        <p:nvSpPr>
          <p:cNvPr id="12" name="Google Shape;12;p2"/>
          <p:cNvSpPr txBox="1">
            <a:spLocks noGrp="1"/>
          </p:cNvSpPr>
          <p:nvPr>
            <p:ph type="body" idx="1"/>
          </p:nvPr>
        </p:nvSpPr>
        <p:spPr>
          <a:xfrm>
            <a:off x="259200" y="2028289"/>
            <a:ext cx="7776900" cy="650100"/>
          </a:xfrm>
          <a:prstGeom prst="rect">
            <a:avLst/>
          </a:prstGeom>
          <a:noFill/>
          <a:ln>
            <a:noFill/>
          </a:ln>
        </p:spPr>
        <p:txBody>
          <a:bodyPr spcFirstLastPara="1" wrap="square" lIns="0" tIns="0" rIns="0" bIns="0" anchor="b" anchorCtr="0">
            <a:noAutofit/>
          </a:bodyPr>
          <a:lstStyle>
            <a:lvl1pPr marL="457200" lvl="0" indent="-431800" algn="l" rtl="0">
              <a:lnSpc>
                <a:spcPct val="88000"/>
              </a:lnSpc>
              <a:spcBef>
                <a:spcPts val="0"/>
              </a:spcBef>
              <a:spcAft>
                <a:spcPts val="0"/>
              </a:spcAft>
              <a:buClr>
                <a:srgbClr val="434343"/>
              </a:buClr>
              <a:buSzPts val="3200"/>
              <a:buFont typeface="Arial"/>
              <a:buChar char="​"/>
              <a:defRPr sz="3200">
                <a:solidFill>
                  <a:srgbClr val="434343"/>
                </a:solidFill>
                <a:latin typeface="Arial"/>
                <a:ea typeface="Arial"/>
                <a:cs typeface="Arial"/>
                <a:sym typeface="Arial"/>
              </a:defRPr>
            </a:lvl1pPr>
            <a:lvl2pPr marL="914400" lvl="1" indent="-406400" algn="l" rtl="0">
              <a:lnSpc>
                <a:spcPct val="88000"/>
              </a:lnSpc>
              <a:spcBef>
                <a:spcPts val="0"/>
              </a:spcBef>
              <a:spcAft>
                <a:spcPts val="0"/>
              </a:spcAft>
              <a:buClr>
                <a:srgbClr val="434343"/>
              </a:buClr>
              <a:buSzPts val="2800"/>
              <a:buFont typeface="Arial"/>
              <a:buChar char="​"/>
              <a:defRPr sz="2800">
                <a:solidFill>
                  <a:srgbClr val="434343"/>
                </a:solidFill>
                <a:latin typeface="Arial"/>
                <a:ea typeface="Arial"/>
                <a:cs typeface="Arial"/>
                <a:sym typeface="Arial"/>
              </a:defRPr>
            </a:lvl2pPr>
            <a:lvl3pPr marL="1371600" lvl="2"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3pPr>
            <a:lvl4pPr marL="1828800" lvl="3"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4pPr>
            <a:lvl5pPr marL="2286000" lvl="4"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5pPr>
            <a:lvl6pPr marL="2743200" lvl="5"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6pPr>
            <a:lvl7pPr marL="3200400" lvl="6"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7pPr>
            <a:lvl8pPr marL="3657600" lvl="7"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8pPr>
            <a:lvl9pPr marL="4114800" lvl="8" indent="-387350" algn="l" rtl="0">
              <a:lnSpc>
                <a:spcPct val="88000"/>
              </a:lnSpc>
              <a:spcBef>
                <a:spcPts val="0"/>
              </a:spcBef>
              <a:spcAft>
                <a:spcPts val="0"/>
              </a:spcAft>
              <a:buClr>
                <a:srgbClr val="434343"/>
              </a:buClr>
              <a:buSzPts val="2500"/>
              <a:buFont typeface="Arial"/>
              <a:buChar char="​"/>
              <a:defRPr sz="2500">
                <a:solidFill>
                  <a:srgbClr val="434343"/>
                </a:solidFill>
                <a:latin typeface="Arial"/>
                <a:ea typeface="Arial"/>
                <a:cs typeface="Arial"/>
                <a:sym typeface="Arial"/>
              </a:defRPr>
            </a:lvl9pPr>
          </a:lstStyle>
          <a:p>
            <a:endParaRPr/>
          </a:p>
        </p:txBody>
      </p:sp>
      <p:sp>
        <p:nvSpPr>
          <p:cNvPr id="13" name="Google Shape;13;p2"/>
          <p:cNvSpPr txBox="1">
            <a:spLocks noGrp="1"/>
          </p:cNvSpPr>
          <p:nvPr>
            <p:ph type="body" idx="2"/>
          </p:nvPr>
        </p:nvSpPr>
        <p:spPr>
          <a:xfrm>
            <a:off x="259200" y="2844600"/>
            <a:ext cx="7776900" cy="487500"/>
          </a:xfrm>
          <a:prstGeom prst="rect">
            <a:avLst/>
          </a:prstGeom>
          <a:noFill/>
          <a:ln>
            <a:noFill/>
          </a:ln>
        </p:spPr>
        <p:txBody>
          <a:bodyPr spcFirstLastPara="1" wrap="square" lIns="0" tIns="0" rIns="0" bIns="0" anchor="t" anchorCtr="0">
            <a:noAutofit/>
          </a:bodyPr>
          <a:lstStyle>
            <a:lvl1pPr marL="457200" lvl="0" indent="-355600" algn="l" rtl="0">
              <a:lnSpc>
                <a:spcPct val="88000"/>
              </a:lnSpc>
              <a:spcBef>
                <a:spcPts val="0"/>
              </a:spcBef>
              <a:spcAft>
                <a:spcPts val="0"/>
              </a:spcAft>
              <a:buClr>
                <a:srgbClr val="D0006F"/>
              </a:buClr>
              <a:buSzPts val="2000"/>
              <a:buFont typeface="Arial"/>
              <a:buChar char="​"/>
              <a:defRPr sz="2000">
                <a:solidFill>
                  <a:srgbClr val="D0006F"/>
                </a:solidFill>
                <a:latin typeface="Arial"/>
                <a:ea typeface="Arial"/>
                <a:cs typeface="Arial"/>
                <a:sym typeface="Arial"/>
              </a:defRPr>
            </a:lvl1pPr>
            <a:lvl2pPr marL="914400" lvl="1" indent="-361950" algn="l" rtl="0">
              <a:lnSpc>
                <a:spcPct val="88000"/>
              </a:lnSpc>
              <a:spcBef>
                <a:spcPts val="0"/>
              </a:spcBef>
              <a:spcAft>
                <a:spcPts val="0"/>
              </a:spcAft>
              <a:buClr>
                <a:srgbClr val="D0006F"/>
              </a:buClr>
              <a:buSzPts val="2100"/>
              <a:buFont typeface="Arial"/>
              <a:buChar char="​"/>
              <a:defRPr sz="2100">
                <a:solidFill>
                  <a:srgbClr val="D0006F"/>
                </a:solidFill>
                <a:latin typeface="Arial"/>
                <a:ea typeface="Arial"/>
                <a:cs typeface="Arial"/>
                <a:sym typeface="Arial"/>
              </a:defRPr>
            </a:lvl2pPr>
            <a:lvl3pPr marL="1371600" lvl="2"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3pPr>
            <a:lvl4pPr marL="1828800" lvl="3"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4pPr>
            <a:lvl5pPr marL="2286000" lvl="4"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5pPr>
            <a:lvl6pPr marL="2743200" lvl="5"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6pPr>
            <a:lvl7pPr marL="3200400" lvl="6"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7pPr>
            <a:lvl8pPr marL="3657600" lvl="7"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8pPr>
            <a:lvl9pPr marL="4114800" lvl="8" indent="-387350" algn="l" rtl="0">
              <a:lnSpc>
                <a:spcPct val="88000"/>
              </a:lnSpc>
              <a:spcBef>
                <a:spcPts val="0"/>
              </a:spcBef>
              <a:spcAft>
                <a:spcPts val="0"/>
              </a:spcAft>
              <a:buClr>
                <a:srgbClr val="D0006F"/>
              </a:buClr>
              <a:buSzPts val="2500"/>
              <a:buFont typeface="Arial"/>
              <a:buChar char="​"/>
              <a:defRPr sz="2500">
                <a:solidFill>
                  <a:srgbClr val="D0006F"/>
                </a:solidFill>
                <a:latin typeface="Arial"/>
                <a:ea typeface="Arial"/>
                <a:cs typeface="Arial"/>
                <a:sym typeface="Arial"/>
              </a:defRPr>
            </a:lvl9pPr>
          </a:lstStyle>
          <a:p>
            <a:endParaRPr/>
          </a:p>
        </p:txBody>
      </p:sp>
      <p:pic>
        <p:nvPicPr>
          <p:cNvPr id="14" name="Google Shape;14;p2"/>
          <p:cNvPicPr preferRelativeResize="0"/>
          <p:nvPr/>
        </p:nvPicPr>
        <p:blipFill>
          <a:blip r:embed="rId3">
            <a:alphaModFix/>
          </a:blip>
          <a:stretch>
            <a:fillRect/>
          </a:stretch>
        </p:blipFill>
        <p:spPr>
          <a:xfrm>
            <a:off x="257923" y="318725"/>
            <a:ext cx="1045248" cy="7293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lumns with heading">
  <p:cSld name="3 columns with headin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1" name="Google Shape;61;p11"/>
          <p:cNvSpPr txBox="1">
            <a:spLocks noGrp="1"/>
          </p:cNvSpPr>
          <p:nvPr>
            <p:ph type="body" idx="1"/>
          </p:nvPr>
        </p:nvSpPr>
        <p:spPr>
          <a:xfrm>
            <a:off x="435429"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62" name="Google Shape;62;p11"/>
          <p:cNvSpPr txBox="1">
            <a:spLocks noGrp="1"/>
          </p:cNvSpPr>
          <p:nvPr>
            <p:ph type="body" idx="2"/>
          </p:nvPr>
        </p:nvSpPr>
        <p:spPr>
          <a:xfrm>
            <a:off x="435429"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63" name="Google Shape;63;p11"/>
          <p:cNvSpPr txBox="1">
            <a:spLocks noGrp="1"/>
          </p:cNvSpPr>
          <p:nvPr>
            <p:ph type="body" idx="3"/>
          </p:nvPr>
        </p:nvSpPr>
        <p:spPr>
          <a:xfrm>
            <a:off x="3339737"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64" name="Google Shape;64;p11"/>
          <p:cNvSpPr txBox="1">
            <a:spLocks noGrp="1"/>
          </p:cNvSpPr>
          <p:nvPr>
            <p:ph type="body" idx="4"/>
          </p:nvPr>
        </p:nvSpPr>
        <p:spPr>
          <a:xfrm>
            <a:off x="3339737"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65" name="Google Shape;65;p11"/>
          <p:cNvSpPr txBox="1">
            <a:spLocks noGrp="1"/>
          </p:cNvSpPr>
          <p:nvPr>
            <p:ph type="body" idx="5"/>
          </p:nvPr>
        </p:nvSpPr>
        <p:spPr>
          <a:xfrm>
            <a:off x="6244045"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66" name="Google Shape;66;p11"/>
          <p:cNvSpPr txBox="1">
            <a:spLocks noGrp="1"/>
          </p:cNvSpPr>
          <p:nvPr>
            <p:ph type="body" idx="6"/>
          </p:nvPr>
        </p:nvSpPr>
        <p:spPr>
          <a:xfrm>
            <a:off x="6244045"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8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textboxes">
  <p:cSld name="6 textboxes">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9" name="Google Shape;69;p12"/>
          <p:cNvSpPr txBox="1">
            <a:spLocks noGrp="1"/>
          </p:cNvSpPr>
          <p:nvPr>
            <p:ph type="body" idx="1"/>
          </p:nvPr>
        </p:nvSpPr>
        <p:spPr>
          <a:xfrm>
            <a:off x="435429" y="104927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0" name="Google Shape;70;p12"/>
          <p:cNvSpPr txBox="1">
            <a:spLocks noGrp="1"/>
          </p:cNvSpPr>
          <p:nvPr>
            <p:ph type="body" idx="2"/>
          </p:nvPr>
        </p:nvSpPr>
        <p:spPr>
          <a:xfrm>
            <a:off x="3339737" y="104927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1" name="Google Shape;71;p12"/>
          <p:cNvSpPr txBox="1">
            <a:spLocks noGrp="1"/>
          </p:cNvSpPr>
          <p:nvPr>
            <p:ph type="body" idx="3"/>
          </p:nvPr>
        </p:nvSpPr>
        <p:spPr>
          <a:xfrm>
            <a:off x="6244045" y="104927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2" name="Google Shape;72;p12"/>
          <p:cNvSpPr txBox="1">
            <a:spLocks noGrp="1"/>
          </p:cNvSpPr>
          <p:nvPr>
            <p:ph type="body" idx="4"/>
          </p:nvPr>
        </p:nvSpPr>
        <p:spPr>
          <a:xfrm>
            <a:off x="435429" y="300380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3" name="Google Shape;73;p12"/>
          <p:cNvSpPr txBox="1">
            <a:spLocks noGrp="1"/>
          </p:cNvSpPr>
          <p:nvPr>
            <p:ph type="body" idx="5"/>
          </p:nvPr>
        </p:nvSpPr>
        <p:spPr>
          <a:xfrm>
            <a:off x="3339737" y="300380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4" name="Google Shape;74;p12"/>
          <p:cNvSpPr txBox="1">
            <a:spLocks noGrp="1"/>
          </p:cNvSpPr>
          <p:nvPr>
            <p:ph type="body" idx="6"/>
          </p:nvPr>
        </p:nvSpPr>
        <p:spPr>
          <a:xfrm>
            <a:off x="6244045" y="3003804"/>
            <a:ext cx="24645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1758">
          <p15:clr>
            <a:srgbClr val="FBAE40"/>
          </p15:clr>
        </p15:guide>
        <p15:guide id="6" orient="horz" pos="1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textboxes with heading">
  <p:cSld name="6 textboxes with headin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77" name="Google Shape;77;p13"/>
          <p:cNvSpPr txBox="1">
            <a:spLocks noGrp="1"/>
          </p:cNvSpPr>
          <p:nvPr>
            <p:ph type="body" idx="1"/>
          </p:nvPr>
        </p:nvSpPr>
        <p:spPr>
          <a:xfrm>
            <a:off x="435429"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78" name="Google Shape;78;p13"/>
          <p:cNvSpPr txBox="1">
            <a:spLocks noGrp="1"/>
          </p:cNvSpPr>
          <p:nvPr>
            <p:ph type="body" idx="2"/>
          </p:nvPr>
        </p:nvSpPr>
        <p:spPr>
          <a:xfrm>
            <a:off x="435429" y="141274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79" name="Google Shape;79;p13"/>
          <p:cNvSpPr txBox="1">
            <a:spLocks noGrp="1"/>
          </p:cNvSpPr>
          <p:nvPr>
            <p:ph type="body" idx="3"/>
          </p:nvPr>
        </p:nvSpPr>
        <p:spPr>
          <a:xfrm>
            <a:off x="3339737"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80" name="Google Shape;80;p13"/>
          <p:cNvSpPr txBox="1">
            <a:spLocks noGrp="1"/>
          </p:cNvSpPr>
          <p:nvPr>
            <p:ph type="body" idx="4"/>
          </p:nvPr>
        </p:nvSpPr>
        <p:spPr>
          <a:xfrm>
            <a:off x="3339737" y="141274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1" name="Google Shape;81;p13"/>
          <p:cNvSpPr txBox="1">
            <a:spLocks noGrp="1"/>
          </p:cNvSpPr>
          <p:nvPr>
            <p:ph type="body" idx="5"/>
          </p:nvPr>
        </p:nvSpPr>
        <p:spPr>
          <a:xfrm>
            <a:off x="6244045"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82" name="Google Shape;82;p13"/>
          <p:cNvSpPr txBox="1">
            <a:spLocks noGrp="1"/>
          </p:cNvSpPr>
          <p:nvPr>
            <p:ph type="body" idx="6"/>
          </p:nvPr>
        </p:nvSpPr>
        <p:spPr>
          <a:xfrm>
            <a:off x="6244045" y="141274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3" name="Google Shape;83;p13"/>
          <p:cNvSpPr txBox="1">
            <a:spLocks noGrp="1"/>
          </p:cNvSpPr>
          <p:nvPr>
            <p:ph type="body" idx="7"/>
          </p:nvPr>
        </p:nvSpPr>
        <p:spPr>
          <a:xfrm>
            <a:off x="435429"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84" name="Google Shape;84;p13"/>
          <p:cNvSpPr txBox="1">
            <a:spLocks noGrp="1"/>
          </p:cNvSpPr>
          <p:nvPr>
            <p:ph type="body" idx="8"/>
          </p:nvPr>
        </p:nvSpPr>
        <p:spPr>
          <a:xfrm>
            <a:off x="435429" y="336727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5" name="Google Shape;85;p13"/>
          <p:cNvSpPr txBox="1">
            <a:spLocks noGrp="1"/>
          </p:cNvSpPr>
          <p:nvPr>
            <p:ph type="body" idx="9"/>
          </p:nvPr>
        </p:nvSpPr>
        <p:spPr>
          <a:xfrm>
            <a:off x="3339737"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86" name="Google Shape;86;p13"/>
          <p:cNvSpPr txBox="1">
            <a:spLocks noGrp="1"/>
          </p:cNvSpPr>
          <p:nvPr>
            <p:ph type="body" idx="13"/>
          </p:nvPr>
        </p:nvSpPr>
        <p:spPr>
          <a:xfrm>
            <a:off x="3339737" y="336727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7" name="Google Shape;87;p13"/>
          <p:cNvSpPr txBox="1">
            <a:spLocks noGrp="1"/>
          </p:cNvSpPr>
          <p:nvPr>
            <p:ph type="body" idx="14"/>
          </p:nvPr>
        </p:nvSpPr>
        <p:spPr>
          <a:xfrm>
            <a:off x="6244045"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88" name="Google Shape;88;p13"/>
          <p:cNvSpPr txBox="1">
            <a:spLocks noGrp="1"/>
          </p:cNvSpPr>
          <p:nvPr>
            <p:ph type="body" idx="15"/>
          </p:nvPr>
        </p:nvSpPr>
        <p:spPr>
          <a:xfrm>
            <a:off x="6244045" y="3367278"/>
            <a:ext cx="24645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890">
          <p15:clr>
            <a:srgbClr val="FBAE40"/>
          </p15:clr>
        </p15:guide>
        <p15:guide id="6" orient="horz" pos="1892">
          <p15:clr>
            <a:srgbClr val="FBAE40"/>
          </p15:clr>
        </p15:guide>
        <p15:guide id="7" orient="horz" pos="21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umns 1/3 split">
  <p:cSld name="2 columns 1/3 spli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91" name="Google Shape;91;p14"/>
          <p:cNvSpPr txBox="1">
            <a:spLocks noGrp="1"/>
          </p:cNvSpPr>
          <p:nvPr>
            <p:ph type="body" idx="1"/>
          </p:nvPr>
        </p:nvSpPr>
        <p:spPr>
          <a:xfrm>
            <a:off x="435429"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92" name="Google Shape;92;p14"/>
          <p:cNvSpPr txBox="1">
            <a:spLocks noGrp="1"/>
          </p:cNvSpPr>
          <p:nvPr>
            <p:ph type="body" idx="2"/>
          </p:nvPr>
        </p:nvSpPr>
        <p:spPr>
          <a:xfrm>
            <a:off x="435429"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93" name="Google Shape;93;p14"/>
          <p:cNvSpPr txBox="1">
            <a:spLocks noGrp="1"/>
          </p:cNvSpPr>
          <p:nvPr>
            <p:ph type="body" idx="3"/>
          </p:nvPr>
        </p:nvSpPr>
        <p:spPr>
          <a:xfrm>
            <a:off x="3335383" y="1049274"/>
            <a:ext cx="53730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94" name="Google Shape;94;p14"/>
          <p:cNvSpPr txBox="1">
            <a:spLocks noGrp="1"/>
          </p:cNvSpPr>
          <p:nvPr>
            <p:ph type="body" idx="4"/>
          </p:nvPr>
        </p:nvSpPr>
        <p:spPr>
          <a:xfrm>
            <a:off x="3335383" y="1412748"/>
            <a:ext cx="53730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1">
          <p15:clr>
            <a:srgbClr val="FBAE40"/>
          </p15:clr>
        </p15:guide>
        <p15:guide id="3" orient="horz" pos="8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lumns 2/3 split">
  <p:cSld name="2 columns 2/3 spli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97" name="Google Shape;97;p15"/>
          <p:cNvSpPr txBox="1">
            <a:spLocks noGrp="1"/>
          </p:cNvSpPr>
          <p:nvPr>
            <p:ph type="body" idx="1"/>
          </p:nvPr>
        </p:nvSpPr>
        <p:spPr>
          <a:xfrm>
            <a:off x="435429" y="1049274"/>
            <a:ext cx="53730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98" name="Google Shape;98;p15"/>
          <p:cNvSpPr txBox="1">
            <a:spLocks noGrp="1"/>
          </p:cNvSpPr>
          <p:nvPr>
            <p:ph type="body" idx="2"/>
          </p:nvPr>
        </p:nvSpPr>
        <p:spPr>
          <a:xfrm>
            <a:off x="435429" y="1412748"/>
            <a:ext cx="53730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99" name="Google Shape;99;p15"/>
          <p:cNvSpPr txBox="1">
            <a:spLocks noGrp="1"/>
          </p:cNvSpPr>
          <p:nvPr>
            <p:ph type="body" idx="3"/>
          </p:nvPr>
        </p:nvSpPr>
        <p:spPr>
          <a:xfrm>
            <a:off x="6244045"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00" name="Google Shape;100;p15"/>
          <p:cNvSpPr txBox="1">
            <a:spLocks noGrp="1"/>
          </p:cNvSpPr>
          <p:nvPr>
            <p:ph type="body" idx="4"/>
          </p:nvPr>
        </p:nvSpPr>
        <p:spPr>
          <a:xfrm>
            <a:off x="6244045"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3659">
          <p15:clr>
            <a:srgbClr val="FBAE40"/>
          </p15:clr>
        </p15:guide>
        <p15:guide id="2" pos="3933">
          <p15:clr>
            <a:srgbClr val="FBAE40"/>
          </p15:clr>
        </p15:guide>
        <p15:guide id="3"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CMS - Backcover" type="blank">
  <p:cSld name="BLANK">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a:stretch/>
        </p:blipFill>
        <p:spPr>
          <a:xfrm>
            <a:off x="3306902" y="1535906"/>
            <a:ext cx="2530175" cy="20716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ing">
  <p:cSld name="Heading">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800"/>
              <a:buFont typeface="Arial"/>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7" name="Google Shape;107;p18"/>
          <p:cNvSpPr txBox="1">
            <a:spLocks noGrp="1"/>
          </p:cNvSpPr>
          <p:nvPr>
            <p:ph type="body" idx="1"/>
          </p:nvPr>
        </p:nvSpPr>
        <p:spPr>
          <a:xfrm>
            <a:off x="435429" y="1049274"/>
            <a:ext cx="82731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headings">
  <p:cSld name="2 headings">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10" name="Google Shape;110;p19"/>
          <p:cNvSpPr txBox="1">
            <a:spLocks noGrp="1"/>
          </p:cNvSpPr>
          <p:nvPr>
            <p:ph type="body" idx="1"/>
          </p:nvPr>
        </p:nvSpPr>
        <p:spPr>
          <a:xfrm>
            <a:off x="435429" y="1049274"/>
            <a:ext cx="39189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11" name="Google Shape;111;p19"/>
          <p:cNvSpPr txBox="1">
            <a:spLocks noGrp="1"/>
          </p:cNvSpPr>
          <p:nvPr>
            <p:ph type="body" idx="2"/>
          </p:nvPr>
        </p:nvSpPr>
        <p:spPr>
          <a:xfrm>
            <a:off x="4789714" y="1049274"/>
            <a:ext cx="39189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guide id="3" orient="horz" pos="8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headings">
  <p:cSld name="4 headings">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14" name="Google Shape;114;p20"/>
          <p:cNvSpPr txBox="1">
            <a:spLocks noGrp="1"/>
          </p:cNvSpPr>
          <p:nvPr>
            <p:ph type="body" idx="1"/>
          </p:nvPr>
        </p:nvSpPr>
        <p:spPr>
          <a:xfrm>
            <a:off x="435429" y="104927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15" name="Google Shape;115;p20"/>
          <p:cNvSpPr txBox="1">
            <a:spLocks noGrp="1"/>
          </p:cNvSpPr>
          <p:nvPr>
            <p:ph type="body" idx="2"/>
          </p:nvPr>
        </p:nvSpPr>
        <p:spPr>
          <a:xfrm>
            <a:off x="4789714" y="104927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16" name="Google Shape;116;p20"/>
          <p:cNvSpPr txBox="1">
            <a:spLocks noGrp="1"/>
          </p:cNvSpPr>
          <p:nvPr>
            <p:ph type="body" idx="3"/>
          </p:nvPr>
        </p:nvSpPr>
        <p:spPr>
          <a:xfrm>
            <a:off x="435429" y="300380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17" name="Google Shape;117;p20"/>
          <p:cNvSpPr txBox="1">
            <a:spLocks noGrp="1"/>
          </p:cNvSpPr>
          <p:nvPr>
            <p:ph type="body" idx="4"/>
          </p:nvPr>
        </p:nvSpPr>
        <p:spPr>
          <a:xfrm>
            <a:off x="4789714" y="300380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guide id="3" orient="horz" pos="890">
          <p15:clr>
            <a:srgbClr val="FBAE40"/>
          </p15:clr>
        </p15:guide>
        <p15:guide id="4" orient="horz" pos="1892">
          <p15:clr>
            <a:srgbClr val="FBAE40"/>
          </p15:clr>
        </p15:guide>
        <p15:guide id="5" orient="horz" pos="21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th heading">
  <p:cSld name="Title and Content with headin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7" name="Google Shape;17;p3"/>
          <p:cNvSpPr txBox="1">
            <a:spLocks noGrp="1"/>
          </p:cNvSpPr>
          <p:nvPr>
            <p:ph type="body" idx="1"/>
          </p:nvPr>
        </p:nvSpPr>
        <p:spPr>
          <a:xfrm>
            <a:off x="435429" y="1049274"/>
            <a:ext cx="8273100" cy="322500"/>
          </a:xfrm>
          <a:prstGeom prst="rect">
            <a:avLst/>
          </a:prstGeom>
          <a:noFill/>
          <a:ln>
            <a:noFill/>
          </a:ln>
        </p:spPr>
        <p:txBody>
          <a:bodyPr spcFirstLastPara="1" wrap="square" lIns="0" tIns="0" rIns="0" bIns="0" anchor="t" anchorCtr="0">
            <a:noAutofit/>
          </a:bodyPr>
          <a:lstStyle>
            <a:lvl1pPr marL="457200" lvl="0" indent="-304800" algn="l" rtl="0">
              <a:spcBef>
                <a:spcPts val="0"/>
              </a:spcBef>
              <a:spcAft>
                <a:spcPts val="0"/>
              </a:spcAft>
              <a:buClr>
                <a:schemeClr val="dk2"/>
              </a:buClr>
              <a:buSzPts val="1200"/>
              <a:buFont typeface="Arial"/>
              <a:buChar char="​"/>
              <a:defRPr sz="1200" b="1">
                <a:solidFill>
                  <a:schemeClr val="dk2"/>
                </a:solidFill>
                <a:latin typeface="Arial"/>
                <a:ea typeface="Arial"/>
                <a:cs typeface="Arial"/>
                <a:sym typeface="Arial"/>
              </a:defRPr>
            </a:lvl1pPr>
            <a:lvl2pPr marL="914400" lvl="1" indent="-304800" algn="l" rtl="0">
              <a:spcBef>
                <a:spcPts val="0"/>
              </a:spcBef>
              <a:spcAft>
                <a:spcPts val="0"/>
              </a:spcAft>
              <a:buClr>
                <a:schemeClr val="dk2"/>
              </a:buClr>
              <a:buSzPts val="1200"/>
              <a:buFont typeface="Arial"/>
              <a:buChar char="​"/>
              <a:defRPr sz="1200">
                <a:solidFill>
                  <a:schemeClr val="dk2"/>
                </a:solidFill>
                <a:latin typeface="Arial"/>
                <a:ea typeface="Arial"/>
                <a:cs typeface="Arial"/>
                <a:sym typeface="Arial"/>
              </a:defRPr>
            </a:lvl2pPr>
            <a:lvl3pPr marL="1371600" lvl="2" indent="-304800" algn="l" rtl="0">
              <a:spcBef>
                <a:spcPts val="0"/>
              </a:spcBef>
              <a:spcAft>
                <a:spcPts val="0"/>
              </a:spcAft>
              <a:buClr>
                <a:schemeClr val="dk1"/>
              </a:buClr>
              <a:buSzPts val="1200"/>
              <a:buFont typeface="Arial"/>
              <a:buChar char="​"/>
              <a:defRPr sz="1200">
                <a:latin typeface="Arial"/>
                <a:ea typeface="Arial"/>
                <a:cs typeface="Arial"/>
                <a:sym typeface="Arial"/>
              </a:defRPr>
            </a:lvl3pPr>
            <a:lvl4pPr marL="1828800" lvl="3" indent="-304800" algn="l" rtl="0">
              <a:spcBef>
                <a:spcPts val="0"/>
              </a:spcBef>
              <a:spcAft>
                <a:spcPts val="0"/>
              </a:spcAft>
              <a:buClr>
                <a:schemeClr val="dk1"/>
              </a:buClr>
              <a:buSzPts val="1200"/>
              <a:buFont typeface="Arial"/>
              <a:buChar char="​"/>
              <a:defRPr sz="1200">
                <a:latin typeface="Arial"/>
                <a:ea typeface="Arial"/>
                <a:cs typeface="Arial"/>
                <a:sym typeface="Arial"/>
              </a:defRPr>
            </a:lvl4pPr>
            <a:lvl5pPr marL="2286000" lvl="4" indent="-304800" algn="l" rtl="0">
              <a:spcBef>
                <a:spcPts val="0"/>
              </a:spcBef>
              <a:spcAft>
                <a:spcPts val="0"/>
              </a:spcAft>
              <a:buClr>
                <a:schemeClr val="dk1"/>
              </a:buClr>
              <a:buSzPts val="1200"/>
              <a:buFont typeface="Arial"/>
              <a:buChar char="​"/>
              <a:defRPr sz="1200">
                <a:latin typeface="Arial"/>
                <a:ea typeface="Arial"/>
                <a:cs typeface="Arial"/>
                <a:sym typeface="Arial"/>
              </a:defRPr>
            </a:lvl5pPr>
            <a:lvl6pPr marL="2743200" lvl="5" indent="-304800" algn="l" rtl="0">
              <a:spcBef>
                <a:spcPts val="0"/>
              </a:spcBef>
              <a:spcAft>
                <a:spcPts val="0"/>
              </a:spcAft>
              <a:buClr>
                <a:schemeClr val="dk1"/>
              </a:buClr>
              <a:buSzPts val="1200"/>
              <a:buFont typeface="Arial"/>
              <a:buChar char="​"/>
              <a:defRPr sz="1200">
                <a:latin typeface="Arial"/>
                <a:ea typeface="Arial"/>
                <a:cs typeface="Arial"/>
                <a:sym typeface="Arial"/>
              </a:defRPr>
            </a:lvl6pPr>
            <a:lvl7pPr marL="3200400" lvl="6" indent="-304800" algn="l" rtl="0">
              <a:spcBef>
                <a:spcPts val="0"/>
              </a:spcBef>
              <a:spcAft>
                <a:spcPts val="0"/>
              </a:spcAft>
              <a:buClr>
                <a:schemeClr val="dk1"/>
              </a:buClr>
              <a:buSzPts val="1200"/>
              <a:buFont typeface="Arial"/>
              <a:buChar char="​"/>
              <a:defRPr sz="1200">
                <a:latin typeface="Arial"/>
                <a:ea typeface="Arial"/>
                <a:cs typeface="Arial"/>
                <a:sym typeface="Arial"/>
              </a:defRPr>
            </a:lvl7pPr>
            <a:lvl8pPr marL="3657600" lvl="7" indent="-304800" algn="l" rtl="0">
              <a:spcBef>
                <a:spcPts val="0"/>
              </a:spcBef>
              <a:spcAft>
                <a:spcPts val="0"/>
              </a:spcAft>
              <a:buClr>
                <a:schemeClr val="dk1"/>
              </a:buClr>
              <a:buSzPts val="1200"/>
              <a:buFont typeface="Arial"/>
              <a:buChar char="​"/>
              <a:defRPr sz="1200">
                <a:latin typeface="Arial"/>
                <a:ea typeface="Arial"/>
                <a:cs typeface="Arial"/>
                <a:sym typeface="Arial"/>
              </a:defRPr>
            </a:lvl8pPr>
            <a:lvl9pPr marL="4114800" lvl="8" indent="-304800" algn="l" rtl="0">
              <a:spcBef>
                <a:spcPts val="0"/>
              </a:spcBef>
              <a:spcAft>
                <a:spcPts val="0"/>
              </a:spcAft>
              <a:buClr>
                <a:schemeClr val="dk1"/>
              </a:buClr>
              <a:buSzPts val="1200"/>
              <a:buFont typeface="Arial"/>
              <a:buChar char="​"/>
              <a:defRPr sz="1200">
                <a:latin typeface="Arial"/>
                <a:ea typeface="Arial"/>
                <a:cs typeface="Arial"/>
                <a:sym typeface="Arial"/>
              </a:defRPr>
            </a:lvl9pPr>
          </a:lstStyle>
          <a:p>
            <a:endParaRPr/>
          </a:p>
        </p:txBody>
      </p:sp>
      <p:sp>
        <p:nvSpPr>
          <p:cNvPr id="18" name="Google Shape;18;p3"/>
          <p:cNvSpPr txBox="1">
            <a:spLocks noGrp="1"/>
          </p:cNvSpPr>
          <p:nvPr>
            <p:ph type="body" idx="2"/>
          </p:nvPr>
        </p:nvSpPr>
        <p:spPr>
          <a:xfrm>
            <a:off x="435429" y="1412748"/>
            <a:ext cx="8273100" cy="3333000"/>
          </a:xfrm>
          <a:prstGeom prst="rect">
            <a:avLst/>
          </a:prstGeom>
          <a:noFill/>
          <a:ln>
            <a:noFill/>
          </a:ln>
        </p:spPr>
        <p:txBody>
          <a:bodyPr spcFirstLastPara="1" wrap="square" lIns="0" tIns="0" rIns="0" bIns="0" anchor="t" anchorCtr="0">
            <a:noAutofit/>
          </a:bodyPr>
          <a:lstStyle>
            <a:lvl1pPr marL="457200" lvl="0" indent="-330200" algn="l" rtl="0">
              <a:spcBef>
                <a:spcPts val="600"/>
              </a:spcBef>
              <a:spcAft>
                <a:spcPts val="0"/>
              </a:spcAft>
              <a:buClr>
                <a:schemeClr val="dk1"/>
              </a:buClr>
              <a:buSzPts val="1600"/>
              <a:buChar char="•"/>
              <a:defRPr/>
            </a:lvl1pPr>
            <a:lvl2pPr marL="914400" lvl="1" indent="-330200" algn="l" rtl="0">
              <a:spcBef>
                <a:spcPts val="300"/>
              </a:spcBef>
              <a:spcAft>
                <a:spcPts val="0"/>
              </a:spcAft>
              <a:buClr>
                <a:schemeClr val="dk1"/>
              </a:buClr>
              <a:buSzPts val="1600"/>
              <a:buChar char="–"/>
              <a:defRPr/>
            </a:lvl2pPr>
            <a:lvl3pPr marL="1371600" lvl="2" indent="-330200" algn="l" rtl="0">
              <a:spcBef>
                <a:spcPts val="300"/>
              </a:spcBef>
              <a:spcAft>
                <a:spcPts val="0"/>
              </a:spcAft>
              <a:buClr>
                <a:schemeClr val="dk1"/>
              </a:buClr>
              <a:buSzPts val="1600"/>
              <a:buChar char="-"/>
              <a:defRPr/>
            </a:lvl3pPr>
            <a:lvl4pPr marL="1828800" lvl="3" indent="-330200" algn="l" rtl="0">
              <a:spcBef>
                <a:spcPts val="300"/>
              </a:spcBef>
              <a:spcAft>
                <a:spcPts val="0"/>
              </a:spcAft>
              <a:buClr>
                <a:schemeClr val="dk1"/>
              </a:buClr>
              <a:buSzPts val="1600"/>
              <a:buChar char="-"/>
              <a:defRPr/>
            </a:lvl4pPr>
            <a:lvl5pPr marL="2286000" lvl="4" indent="-330200" algn="l" rtl="0">
              <a:spcBef>
                <a:spcPts val="300"/>
              </a:spcBef>
              <a:spcAft>
                <a:spcPts val="0"/>
              </a:spcAft>
              <a:buClr>
                <a:schemeClr val="dk1"/>
              </a:buClr>
              <a:buSzPts val="1600"/>
              <a:buChar char="-"/>
              <a:defRPr/>
            </a:lvl5pPr>
            <a:lvl6pPr marL="2743200" lvl="5" indent="-330200" algn="l" rtl="0">
              <a:spcBef>
                <a:spcPts val="300"/>
              </a:spcBef>
              <a:spcAft>
                <a:spcPts val="0"/>
              </a:spcAft>
              <a:buClr>
                <a:schemeClr val="dk1"/>
              </a:buClr>
              <a:buSzPts val="1600"/>
              <a:buChar char="-"/>
              <a:defRPr/>
            </a:lvl6pPr>
            <a:lvl7pPr marL="3200400" lvl="6" indent="-330200" algn="l" rtl="0">
              <a:spcBef>
                <a:spcPts val="300"/>
              </a:spcBef>
              <a:spcAft>
                <a:spcPts val="0"/>
              </a:spcAft>
              <a:buClr>
                <a:schemeClr val="dk1"/>
              </a:buClr>
              <a:buSzPts val="1600"/>
              <a:buChar char="-"/>
              <a:defRPr/>
            </a:lvl7pPr>
            <a:lvl8pPr marL="3657600" lvl="7" indent="-330200" algn="l" rtl="0">
              <a:spcBef>
                <a:spcPts val="300"/>
              </a:spcBef>
              <a:spcAft>
                <a:spcPts val="0"/>
              </a:spcAft>
              <a:buClr>
                <a:schemeClr val="dk1"/>
              </a:buClr>
              <a:buSzPts val="1600"/>
              <a:buChar char="-"/>
              <a:defRPr/>
            </a:lvl8pPr>
            <a:lvl9pPr marL="4114800" lvl="8" indent="-330200" algn="l" rtl="0">
              <a:spcBef>
                <a:spcPts val="300"/>
              </a:spcBef>
              <a:spcAft>
                <a:spcPts val="0"/>
              </a:spcAft>
              <a:buClr>
                <a:schemeClr val="dk1"/>
              </a:buClr>
              <a:buSzPts val="1600"/>
              <a:buChar char="-"/>
              <a:defRPr/>
            </a:lvl9pPr>
          </a:lstStyle>
          <a:p>
            <a:endParaRPr/>
          </a:p>
        </p:txBody>
      </p:sp>
    </p:spTree>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headings">
  <p:cSld name="3 headings">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0" name="Google Shape;120;p21"/>
          <p:cNvSpPr txBox="1">
            <a:spLocks noGrp="1"/>
          </p:cNvSpPr>
          <p:nvPr>
            <p:ph type="body" idx="1"/>
          </p:nvPr>
        </p:nvSpPr>
        <p:spPr>
          <a:xfrm>
            <a:off x="435429"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21" name="Google Shape;121;p21"/>
          <p:cNvSpPr txBox="1">
            <a:spLocks noGrp="1"/>
          </p:cNvSpPr>
          <p:nvPr>
            <p:ph type="body" idx="2"/>
          </p:nvPr>
        </p:nvSpPr>
        <p:spPr>
          <a:xfrm>
            <a:off x="3339737"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22" name="Google Shape;122;p21"/>
          <p:cNvSpPr txBox="1">
            <a:spLocks noGrp="1"/>
          </p:cNvSpPr>
          <p:nvPr>
            <p:ph type="body" idx="3"/>
          </p:nvPr>
        </p:nvSpPr>
        <p:spPr>
          <a:xfrm>
            <a:off x="6244045"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89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headings">
  <p:cSld name="6 headings">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5" name="Google Shape;125;p22"/>
          <p:cNvSpPr txBox="1">
            <a:spLocks noGrp="1"/>
          </p:cNvSpPr>
          <p:nvPr>
            <p:ph type="body" idx="1"/>
          </p:nvPr>
        </p:nvSpPr>
        <p:spPr>
          <a:xfrm>
            <a:off x="435429"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26" name="Google Shape;126;p22"/>
          <p:cNvSpPr txBox="1">
            <a:spLocks noGrp="1"/>
          </p:cNvSpPr>
          <p:nvPr>
            <p:ph type="body" idx="2"/>
          </p:nvPr>
        </p:nvSpPr>
        <p:spPr>
          <a:xfrm>
            <a:off x="3339737"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27" name="Google Shape;127;p22"/>
          <p:cNvSpPr txBox="1">
            <a:spLocks noGrp="1"/>
          </p:cNvSpPr>
          <p:nvPr>
            <p:ph type="body" idx="3"/>
          </p:nvPr>
        </p:nvSpPr>
        <p:spPr>
          <a:xfrm>
            <a:off x="6244045" y="104927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28" name="Google Shape;128;p22"/>
          <p:cNvSpPr txBox="1">
            <a:spLocks noGrp="1"/>
          </p:cNvSpPr>
          <p:nvPr>
            <p:ph type="body" idx="4"/>
          </p:nvPr>
        </p:nvSpPr>
        <p:spPr>
          <a:xfrm>
            <a:off x="435429"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29" name="Google Shape;129;p22"/>
          <p:cNvSpPr txBox="1">
            <a:spLocks noGrp="1"/>
          </p:cNvSpPr>
          <p:nvPr>
            <p:ph type="body" idx="5"/>
          </p:nvPr>
        </p:nvSpPr>
        <p:spPr>
          <a:xfrm>
            <a:off x="3339737"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130" name="Google Shape;130;p22"/>
          <p:cNvSpPr txBox="1">
            <a:spLocks noGrp="1"/>
          </p:cNvSpPr>
          <p:nvPr>
            <p:ph type="body" idx="6"/>
          </p:nvPr>
        </p:nvSpPr>
        <p:spPr>
          <a:xfrm>
            <a:off x="6244045" y="3003804"/>
            <a:ext cx="24645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890">
          <p15:clr>
            <a:srgbClr val="FBAE40"/>
          </p15:clr>
        </p15:guide>
        <p15:guide id="6" orient="horz" pos="1892">
          <p15:clr>
            <a:srgbClr val="FBAE40"/>
          </p15:clr>
        </p15:guide>
        <p15:guide id="7" orient="horz" pos="21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435425" y="292625"/>
            <a:ext cx="8397000" cy="572700"/>
          </a:xfrm>
          <a:prstGeom prst="rect">
            <a:avLst/>
          </a:prstGeom>
        </p:spPr>
        <p:txBody>
          <a:bodyPr spcFirstLastPara="1" wrap="square" lIns="0" tIns="0" rIns="0" bIns="0" anchor="b" anchorCtr="0">
            <a:noAutofit/>
          </a:bodyPr>
          <a:lstStyle>
            <a:lvl1pPr lvl="0" rtl="0">
              <a:spcBef>
                <a:spcPts val="0"/>
              </a:spcBef>
              <a:spcAft>
                <a:spcPts val="0"/>
              </a:spcAft>
              <a:buSzPts val="21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5" name="Google Shape;135;p24"/>
          <p:cNvSpPr txBox="1">
            <a:spLocks noGrp="1"/>
          </p:cNvSpPr>
          <p:nvPr>
            <p:ph type="body" idx="1"/>
          </p:nvPr>
        </p:nvSpPr>
        <p:spPr>
          <a:xfrm>
            <a:off x="435300" y="1152475"/>
            <a:ext cx="8397000" cy="34164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a:lvl1pPr>
            <a:lvl2pPr marL="914400" lvl="1" indent="-304800" rtl="0">
              <a:spcBef>
                <a:spcPts val="300"/>
              </a:spcBef>
              <a:spcAft>
                <a:spcPts val="0"/>
              </a:spcAft>
              <a:buSzPts val="1200"/>
              <a:buChar char="–"/>
              <a:defRPr/>
            </a:lvl2pPr>
            <a:lvl3pPr marL="1371600" lvl="2" indent="-304800" rtl="0">
              <a:spcBef>
                <a:spcPts val="300"/>
              </a:spcBef>
              <a:spcAft>
                <a:spcPts val="0"/>
              </a:spcAft>
              <a:buSzPts val="1200"/>
              <a:buChar char="-"/>
              <a:defRPr/>
            </a:lvl3pPr>
            <a:lvl4pPr marL="1828800" lvl="3" indent="-304800" rtl="0">
              <a:spcBef>
                <a:spcPts val="300"/>
              </a:spcBef>
              <a:spcAft>
                <a:spcPts val="0"/>
              </a:spcAft>
              <a:buSzPts val="1200"/>
              <a:buChar char="-"/>
              <a:defRPr/>
            </a:lvl4pPr>
            <a:lvl5pPr marL="2286000" lvl="4" indent="-304800" rtl="0">
              <a:spcBef>
                <a:spcPts val="300"/>
              </a:spcBef>
              <a:spcAft>
                <a:spcPts val="0"/>
              </a:spcAft>
              <a:buSzPts val="1200"/>
              <a:buChar char="-"/>
              <a:defRPr/>
            </a:lvl5pPr>
            <a:lvl6pPr marL="2743200" lvl="5" indent="-304800" rtl="0">
              <a:spcBef>
                <a:spcPts val="300"/>
              </a:spcBef>
              <a:spcAft>
                <a:spcPts val="0"/>
              </a:spcAft>
              <a:buSzPts val="1200"/>
              <a:buChar char="-"/>
              <a:defRPr/>
            </a:lvl6pPr>
            <a:lvl7pPr marL="3200400" lvl="6" indent="-304800" rtl="0">
              <a:spcBef>
                <a:spcPts val="300"/>
              </a:spcBef>
              <a:spcAft>
                <a:spcPts val="0"/>
              </a:spcAft>
              <a:buSzPts val="1200"/>
              <a:buChar char="-"/>
              <a:defRPr/>
            </a:lvl7pPr>
            <a:lvl8pPr marL="3657600" lvl="7" indent="-304800" rtl="0">
              <a:spcBef>
                <a:spcPts val="300"/>
              </a:spcBef>
              <a:spcAft>
                <a:spcPts val="0"/>
              </a:spcAft>
              <a:buSzPts val="1200"/>
              <a:buChar char="-"/>
              <a:defRPr/>
            </a:lvl8pPr>
            <a:lvl9pPr marL="4114800" lvl="8" indent="-304800" rtl="0">
              <a:spcBef>
                <a:spcPts val="300"/>
              </a:spcBef>
              <a:spcAft>
                <a:spcPts val="0"/>
              </a:spcAft>
              <a:buSzPts val="1200"/>
              <a:buChar char="-"/>
              <a:defRPr/>
            </a:lvl9pPr>
          </a:lstStyle>
          <a:p>
            <a:endParaRPr/>
          </a:p>
        </p:txBody>
      </p:sp>
      <p:sp>
        <p:nvSpPr>
          <p:cNvPr id="136" name="Google Shape;13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columns with heading 1">
  <p:cSld name="TWO_OBJECTS_WITH_TEXT_1">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9" name="Google Shape;139;p25"/>
          <p:cNvSpPr txBox="1">
            <a:spLocks noGrp="1"/>
          </p:cNvSpPr>
          <p:nvPr>
            <p:ph type="body" idx="1"/>
          </p:nvPr>
        </p:nvSpPr>
        <p:spPr>
          <a:xfrm>
            <a:off x="435429"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40" name="Google Shape;140;p25"/>
          <p:cNvSpPr txBox="1">
            <a:spLocks noGrp="1"/>
          </p:cNvSpPr>
          <p:nvPr>
            <p:ph type="body" idx="2"/>
          </p:nvPr>
        </p:nvSpPr>
        <p:spPr>
          <a:xfrm>
            <a:off x="435429"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141" name="Google Shape;141;p25"/>
          <p:cNvSpPr txBox="1">
            <a:spLocks noGrp="1"/>
          </p:cNvSpPr>
          <p:nvPr>
            <p:ph type="body" idx="3"/>
          </p:nvPr>
        </p:nvSpPr>
        <p:spPr>
          <a:xfrm>
            <a:off x="3339737"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42" name="Google Shape;142;p25"/>
          <p:cNvSpPr txBox="1">
            <a:spLocks noGrp="1"/>
          </p:cNvSpPr>
          <p:nvPr>
            <p:ph type="body" idx="4"/>
          </p:nvPr>
        </p:nvSpPr>
        <p:spPr>
          <a:xfrm>
            <a:off x="3339737"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143" name="Google Shape;143;p25"/>
          <p:cNvSpPr txBox="1">
            <a:spLocks noGrp="1"/>
          </p:cNvSpPr>
          <p:nvPr>
            <p:ph type="body" idx="5"/>
          </p:nvPr>
        </p:nvSpPr>
        <p:spPr>
          <a:xfrm>
            <a:off x="6244045" y="1049274"/>
            <a:ext cx="24645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144" name="Google Shape;144;p25"/>
          <p:cNvSpPr txBox="1">
            <a:spLocks noGrp="1"/>
          </p:cNvSpPr>
          <p:nvPr>
            <p:ph type="body" idx="6"/>
          </p:nvPr>
        </p:nvSpPr>
        <p:spPr>
          <a:xfrm>
            <a:off x="6244045" y="1412748"/>
            <a:ext cx="24645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guide id="5"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DCMS - Cover I 1">
  <p:cSld name="TITLE_1">
    <p:spTree>
      <p:nvGrpSpPr>
        <p:cNvPr id="1" name="Shape 145"/>
        <p:cNvGrpSpPr/>
        <p:nvPr/>
      </p:nvGrpSpPr>
      <p:grpSpPr>
        <a:xfrm>
          <a:off x="0" y="0"/>
          <a:ext cx="0" cy="0"/>
          <a:chOff x="0" y="0"/>
          <a:chExt cx="0" cy="0"/>
        </a:xfrm>
      </p:grpSpPr>
      <p:sp>
        <p:nvSpPr>
          <p:cNvPr id="146" name="Google Shape;146;p26"/>
          <p:cNvSpPr/>
          <p:nvPr/>
        </p:nvSpPr>
        <p:spPr>
          <a:xfrm>
            <a:off x="0" y="1048941"/>
            <a:ext cx="9144000" cy="3696900"/>
          </a:xfrm>
          <a:prstGeom prst="rect">
            <a:avLst/>
          </a:prstGeom>
          <a:solidFill>
            <a:srgbClr val="D0006F"/>
          </a:solidFill>
          <a:ln>
            <a:noFill/>
          </a:ln>
        </p:spPr>
        <p:txBody>
          <a:bodyPr spcFirstLastPara="1" wrap="square" lIns="64725" tIns="64725" rIns="64725" bIns="64725" anchor="ctr" anchorCtr="0">
            <a:noAutofit/>
          </a:bodyPr>
          <a:lstStyle/>
          <a:p>
            <a:pPr marL="0" marR="0" lvl="0" indent="0" algn="ctr" rtl="0">
              <a:spcBef>
                <a:spcPts val="0"/>
              </a:spcBef>
              <a:spcAft>
                <a:spcPts val="0"/>
              </a:spcAft>
              <a:buNone/>
            </a:pPr>
            <a:endParaRPr sz="900" b="0" i="0" u="none" strike="noStrike" cap="none">
              <a:solidFill>
                <a:schemeClr val="dk1"/>
              </a:solidFill>
              <a:latin typeface="Arial"/>
              <a:ea typeface="Arial"/>
              <a:cs typeface="Arial"/>
              <a:sym typeface="Arial"/>
            </a:endParaRPr>
          </a:p>
        </p:txBody>
      </p:sp>
      <p:sp>
        <p:nvSpPr>
          <p:cNvPr id="147" name="Google Shape;147;p26"/>
          <p:cNvSpPr txBox="1">
            <a:spLocks noGrp="1"/>
          </p:cNvSpPr>
          <p:nvPr>
            <p:ph type="body" idx="1"/>
          </p:nvPr>
        </p:nvSpPr>
        <p:spPr>
          <a:xfrm>
            <a:off x="687977" y="1597914"/>
            <a:ext cx="7776900" cy="650100"/>
          </a:xfrm>
          <a:prstGeom prst="rect">
            <a:avLst/>
          </a:prstGeom>
          <a:noFill/>
          <a:ln>
            <a:noFill/>
          </a:ln>
        </p:spPr>
        <p:txBody>
          <a:bodyPr spcFirstLastPara="1" wrap="square" lIns="0" tIns="0" rIns="0" bIns="0" anchor="b" anchorCtr="0">
            <a:noAutofit/>
          </a:bodyPr>
          <a:lstStyle>
            <a:lvl1pPr marL="457200" lvl="0" indent="-406400" algn="l" rtl="0">
              <a:lnSpc>
                <a:spcPct val="88000"/>
              </a:lnSpc>
              <a:spcBef>
                <a:spcPts val="0"/>
              </a:spcBef>
              <a:spcAft>
                <a:spcPts val="0"/>
              </a:spcAft>
              <a:buClr>
                <a:schemeClr val="lt2"/>
              </a:buClr>
              <a:buSzPts val="2800"/>
              <a:buFont typeface="Arial"/>
              <a:buChar char="​"/>
              <a:defRPr sz="2800">
                <a:solidFill>
                  <a:schemeClr val="lt2"/>
                </a:solidFill>
                <a:latin typeface="Arial"/>
                <a:ea typeface="Arial"/>
                <a:cs typeface="Arial"/>
                <a:sym typeface="Arial"/>
              </a:defRPr>
            </a:lvl1pPr>
            <a:lvl2pPr marL="914400" lvl="1" indent="-406400" algn="l" rtl="0">
              <a:lnSpc>
                <a:spcPct val="88000"/>
              </a:lnSpc>
              <a:spcBef>
                <a:spcPts val="0"/>
              </a:spcBef>
              <a:spcAft>
                <a:spcPts val="0"/>
              </a:spcAft>
              <a:buClr>
                <a:schemeClr val="lt2"/>
              </a:buClr>
              <a:buSzPts val="2800"/>
              <a:buFont typeface="Arial"/>
              <a:buChar char="​"/>
              <a:defRPr sz="2800">
                <a:solidFill>
                  <a:schemeClr val="lt2"/>
                </a:solidFill>
                <a:latin typeface="Arial"/>
                <a:ea typeface="Arial"/>
                <a:cs typeface="Arial"/>
                <a:sym typeface="Arial"/>
              </a:defRPr>
            </a:lvl2pPr>
            <a:lvl3pPr marL="1371600" lvl="2"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3pPr>
            <a:lvl4pPr marL="1828800" lvl="3"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4pPr>
            <a:lvl5pPr marL="2286000" lvl="4"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5pPr>
            <a:lvl6pPr marL="2743200" lvl="5"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6pPr>
            <a:lvl7pPr marL="3200400" lvl="6"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7pPr>
            <a:lvl8pPr marL="3657600" lvl="7"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8pPr>
            <a:lvl9pPr marL="4114800" lvl="8"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9pPr>
          </a:lstStyle>
          <a:p>
            <a:endParaRPr/>
          </a:p>
        </p:txBody>
      </p:sp>
      <p:sp>
        <p:nvSpPr>
          <p:cNvPr id="148" name="Google Shape;148;p26"/>
          <p:cNvSpPr txBox="1">
            <a:spLocks noGrp="1"/>
          </p:cNvSpPr>
          <p:nvPr>
            <p:ph type="body" idx="2"/>
          </p:nvPr>
        </p:nvSpPr>
        <p:spPr>
          <a:xfrm>
            <a:off x="687977" y="2337506"/>
            <a:ext cx="7776900" cy="487500"/>
          </a:xfrm>
          <a:prstGeom prst="rect">
            <a:avLst/>
          </a:prstGeom>
          <a:noFill/>
          <a:ln>
            <a:noFill/>
          </a:ln>
        </p:spPr>
        <p:txBody>
          <a:bodyPr spcFirstLastPara="1" wrap="square" lIns="0" tIns="0" rIns="0" bIns="0" anchor="t" anchorCtr="0">
            <a:noAutofit/>
          </a:bodyPr>
          <a:lstStyle>
            <a:lvl1pPr marL="457200" lvl="0" indent="-361950" algn="l" rtl="0">
              <a:lnSpc>
                <a:spcPct val="88000"/>
              </a:lnSpc>
              <a:spcBef>
                <a:spcPts val="0"/>
              </a:spcBef>
              <a:spcAft>
                <a:spcPts val="0"/>
              </a:spcAft>
              <a:buClr>
                <a:schemeClr val="lt2"/>
              </a:buClr>
              <a:buSzPts val="2100"/>
              <a:buFont typeface="Arial"/>
              <a:buChar char="​"/>
              <a:defRPr sz="2100">
                <a:solidFill>
                  <a:schemeClr val="lt2"/>
                </a:solidFill>
                <a:latin typeface="Arial"/>
                <a:ea typeface="Arial"/>
                <a:cs typeface="Arial"/>
                <a:sym typeface="Arial"/>
              </a:defRPr>
            </a:lvl1pPr>
            <a:lvl2pPr marL="914400" lvl="1" indent="-361950" algn="l" rtl="0">
              <a:lnSpc>
                <a:spcPct val="88000"/>
              </a:lnSpc>
              <a:spcBef>
                <a:spcPts val="0"/>
              </a:spcBef>
              <a:spcAft>
                <a:spcPts val="0"/>
              </a:spcAft>
              <a:buClr>
                <a:schemeClr val="lt2"/>
              </a:buClr>
              <a:buSzPts val="2100"/>
              <a:buFont typeface="Arial"/>
              <a:buChar char="​"/>
              <a:defRPr sz="2100">
                <a:solidFill>
                  <a:schemeClr val="lt2"/>
                </a:solidFill>
                <a:latin typeface="Arial"/>
                <a:ea typeface="Arial"/>
                <a:cs typeface="Arial"/>
                <a:sym typeface="Arial"/>
              </a:defRPr>
            </a:lvl2pPr>
            <a:lvl3pPr marL="1371600" lvl="2"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3pPr>
            <a:lvl4pPr marL="1828800" lvl="3"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4pPr>
            <a:lvl5pPr marL="2286000" lvl="4"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5pPr>
            <a:lvl6pPr marL="2743200" lvl="5"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6pPr>
            <a:lvl7pPr marL="3200400" lvl="6"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7pPr>
            <a:lvl8pPr marL="3657600" lvl="7"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8pPr>
            <a:lvl9pPr marL="4114800" lvl="8" indent="-387350" algn="l" rtl="0">
              <a:lnSpc>
                <a:spcPct val="88000"/>
              </a:lnSpc>
              <a:spcBef>
                <a:spcPts val="0"/>
              </a:spcBef>
              <a:spcAft>
                <a:spcPts val="0"/>
              </a:spcAft>
              <a:buClr>
                <a:schemeClr val="accent1"/>
              </a:buClr>
              <a:buSzPts val="2500"/>
              <a:buFont typeface="Arial"/>
              <a:buChar char="​"/>
              <a:defRPr sz="2500">
                <a:solidFill>
                  <a:schemeClr val="accent1"/>
                </a:solidFill>
                <a:latin typeface="Arial"/>
                <a:ea typeface="Arial"/>
                <a:cs typeface="Arial"/>
                <a:sym typeface="Arial"/>
              </a:defRPr>
            </a:lvl9pPr>
          </a:lstStyle>
          <a:p>
            <a:endParaRPr/>
          </a:p>
        </p:txBody>
      </p:sp>
      <p:sp>
        <p:nvSpPr>
          <p:cNvPr id="149" name="Google Shape;149;p26"/>
          <p:cNvSpPr txBox="1">
            <a:spLocks noGrp="1"/>
          </p:cNvSpPr>
          <p:nvPr>
            <p:ph type="body" idx="3"/>
          </p:nvPr>
        </p:nvSpPr>
        <p:spPr>
          <a:xfrm>
            <a:off x="687977" y="2914650"/>
            <a:ext cx="7776900" cy="207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Clr>
                <a:schemeClr val="lt2"/>
              </a:buClr>
              <a:buSzPts val="1600"/>
              <a:buNone/>
              <a:defRPr sz="1600">
                <a:solidFill>
                  <a:schemeClr val="lt2"/>
                </a:solidFill>
                <a:latin typeface="Arial"/>
                <a:ea typeface="Arial"/>
                <a:cs typeface="Arial"/>
                <a:sym typeface="Arial"/>
              </a:defRPr>
            </a:lvl1pPr>
            <a:lvl2pPr marL="914400" lvl="1"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2pPr>
            <a:lvl3pPr marL="1371600" lvl="2"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3pPr>
            <a:lvl4pPr marL="1828800" lvl="3"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4pPr>
            <a:lvl5pPr marL="2286000" lvl="4"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5pPr>
            <a:lvl6pPr marL="2743200" lvl="5"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6pPr>
            <a:lvl7pPr marL="3200400" lvl="6"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7pPr>
            <a:lvl8pPr marL="3657600" lvl="7"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8pPr>
            <a:lvl9pPr marL="4114800" lvl="8" indent="-228600" algn="l" rtl="0">
              <a:spcBef>
                <a:spcPts val="0"/>
              </a:spcBef>
              <a:spcAft>
                <a:spcPts val="0"/>
              </a:spcAft>
              <a:buClr>
                <a:schemeClr val="accent1"/>
              </a:buClr>
              <a:buSzPts val="1600"/>
              <a:buNone/>
              <a:defRPr sz="1600">
                <a:solidFill>
                  <a:schemeClr val="accent1"/>
                </a:solidFill>
                <a:latin typeface="Arial"/>
                <a:ea typeface="Arial"/>
                <a:cs typeface="Arial"/>
                <a:sym typeface="Arial"/>
              </a:defRPr>
            </a:lvl9pPr>
          </a:lstStyle>
          <a:p>
            <a:endParaRPr/>
          </a:p>
        </p:txBody>
      </p:sp>
      <p:pic>
        <p:nvPicPr>
          <p:cNvPr id="150" name="Google Shape;150;p26"/>
          <p:cNvPicPr preferRelativeResize="0"/>
          <p:nvPr/>
        </p:nvPicPr>
        <p:blipFill rotWithShape="1">
          <a:blip r:embed="rId2">
            <a:alphaModFix/>
          </a:blip>
          <a:srcRect/>
          <a:stretch/>
        </p:blipFill>
        <p:spPr>
          <a:xfrm>
            <a:off x="435428" y="295275"/>
            <a:ext cx="867753" cy="5982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5252057" y="1"/>
            <a:ext cx="3891944" cy="421766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47219" y="4528629"/>
            <a:ext cx="1302536" cy="279115"/>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54964560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5266797" y="0"/>
            <a:ext cx="3884347" cy="4217670"/>
          </a:xfrm>
          <a:prstGeom prst="rect">
            <a:avLst/>
          </a:prstGeom>
        </p:spPr>
      </p:pic>
    </p:spTree>
    <p:extLst>
      <p:ext uri="{BB962C8B-B14F-4D97-AF65-F5344CB8AC3E}">
        <p14:creationId xmlns:p14="http://schemas.microsoft.com/office/powerpoint/2010/main" val="857777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5244612" y="314326"/>
            <a:ext cx="3899389" cy="3903344"/>
          </a:xfrm>
          <a:prstGeom prst="rect">
            <a:avLst/>
          </a:prstGeom>
        </p:spPr>
      </p:pic>
    </p:spTree>
    <p:extLst>
      <p:ext uri="{BB962C8B-B14F-4D97-AF65-F5344CB8AC3E}">
        <p14:creationId xmlns:p14="http://schemas.microsoft.com/office/powerpoint/2010/main" val="353814240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5252057" y="1"/>
            <a:ext cx="3891944" cy="421766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47219" y="4528629"/>
            <a:ext cx="1302536" cy="279115"/>
          </a:xfrm>
          <a:prstGeom prst="rect">
            <a:avLst/>
          </a:prstGeom>
        </p:spPr>
      </p:pic>
    </p:spTree>
    <p:extLst>
      <p:ext uri="{BB962C8B-B14F-4D97-AF65-F5344CB8AC3E}">
        <p14:creationId xmlns:p14="http://schemas.microsoft.com/office/powerpoint/2010/main" val="396774877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1" name="Google Shape;21;p4"/>
          <p:cNvSpPr txBox="1">
            <a:spLocks noGrp="1"/>
          </p:cNvSpPr>
          <p:nvPr>
            <p:ph type="body" idx="1"/>
          </p:nvPr>
        </p:nvSpPr>
        <p:spPr>
          <a:xfrm>
            <a:off x="248200" y="1048950"/>
            <a:ext cx="8654100" cy="3696600"/>
          </a:xfrm>
          <a:prstGeom prst="rect">
            <a:avLst/>
          </a:prstGeom>
          <a:noFill/>
          <a:ln>
            <a:noFill/>
          </a:ln>
        </p:spPr>
        <p:txBody>
          <a:bodyPr spcFirstLastPara="1" wrap="square" lIns="0" tIns="0" rIns="0" bIns="0" anchor="t" anchorCtr="0">
            <a:noAutofit/>
          </a:bodyPr>
          <a:lstStyle>
            <a:lvl1pPr marL="457200" lvl="0" indent="-330200" algn="l" rtl="0">
              <a:spcBef>
                <a:spcPts val="600"/>
              </a:spcBef>
              <a:spcAft>
                <a:spcPts val="0"/>
              </a:spcAft>
              <a:buClr>
                <a:schemeClr val="dk1"/>
              </a:buClr>
              <a:buSzPts val="1600"/>
              <a:buChar char="•"/>
              <a:defRPr/>
            </a:lvl1pPr>
            <a:lvl2pPr marL="914400" lvl="1" indent="-330200" algn="l" rtl="0">
              <a:spcBef>
                <a:spcPts val="300"/>
              </a:spcBef>
              <a:spcAft>
                <a:spcPts val="0"/>
              </a:spcAft>
              <a:buClr>
                <a:schemeClr val="dk1"/>
              </a:buClr>
              <a:buSzPts val="1600"/>
              <a:buChar char="–"/>
              <a:defRPr/>
            </a:lvl2pPr>
            <a:lvl3pPr marL="1371600" lvl="2" indent="-330200" algn="l" rtl="0">
              <a:spcBef>
                <a:spcPts val="300"/>
              </a:spcBef>
              <a:spcAft>
                <a:spcPts val="0"/>
              </a:spcAft>
              <a:buClr>
                <a:schemeClr val="dk1"/>
              </a:buClr>
              <a:buSzPts val="1600"/>
              <a:buChar char="-"/>
              <a:defRPr/>
            </a:lvl3pPr>
            <a:lvl4pPr marL="1828800" lvl="3" indent="-330200" algn="l" rtl="0">
              <a:spcBef>
                <a:spcPts val="300"/>
              </a:spcBef>
              <a:spcAft>
                <a:spcPts val="0"/>
              </a:spcAft>
              <a:buClr>
                <a:schemeClr val="dk1"/>
              </a:buClr>
              <a:buSzPts val="1600"/>
              <a:buChar char="-"/>
              <a:defRPr/>
            </a:lvl4pPr>
            <a:lvl5pPr marL="2286000" lvl="4" indent="-330200" algn="l" rtl="0">
              <a:spcBef>
                <a:spcPts val="300"/>
              </a:spcBef>
              <a:spcAft>
                <a:spcPts val="0"/>
              </a:spcAft>
              <a:buClr>
                <a:schemeClr val="dk1"/>
              </a:buClr>
              <a:buSzPts val="1600"/>
              <a:buChar char="-"/>
              <a:defRPr/>
            </a:lvl5pPr>
            <a:lvl6pPr marL="2743200" lvl="5" indent="-330200" algn="l" rtl="0">
              <a:spcBef>
                <a:spcPts val="300"/>
              </a:spcBef>
              <a:spcAft>
                <a:spcPts val="0"/>
              </a:spcAft>
              <a:buClr>
                <a:schemeClr val="dk1"/>
              </a:buClr>
              <a:buSzPts val="1600"/>
              <a:buChar char="-"/>
              <a:defRPr/>
            </a:lvl6pPr>
            <a:lvl7pPr marL="3200400" lvl="6" indent="-330200" algn="l" rtl="0">
              <a:spcBef>
                <a:spcPts val="300"/>
              </a:spcBef>
              <a:spcAft>
                <a:spcPts val="0"/>
              </a:spcAft>
              <a:buClr>
                <a:schemeClr val="dk1"/>
              </a:buClr>
              <a:buSzPts val="1600"/>
              <a:buChar char="-"/>
              <a:defRPr/>
            </a:lvl7pPr>
            <a:lvl8pPr marL="3657600" lvl="7" indent="-330200" algn="l" rtl="0">
              <a:spcBef>
                <a:spcPts val="300"/>
              </a:spcBef>
              <a:spcAft>
                <a:spcPts val="0"/>
              </a:spcAft>
              <a:buClr>
                <a:schemeClr val="dk1"/>
              </a:buClr>
              <a:buSzPts val="1600"/>
              <a:buChar char="-"/>
              <a:defRPr/>
            </a:lvl8pPr>
            <a:lvl9pPr marL="4114800" lvl="8" indent="-330200" algn="l" rtl="0">
              <a:spcBef>
                <a:spcPts val="300"/>
              </a:spcBef>
              <a:spcAft>
                <a:spcPts val="0"/>
              </a:spcAft>
              <a:buClr>
                <a:schemeClr val="dk1"/>
              </a:buClr>
              <a:buSzPts val="16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5266797" y="0"/>
            <a:ext cx="3884347" cy="4217670"/>
          </a:xfrm>
          <a:prstGeom prst="rect">
            <a:avLst/>
          </a:prstGeom>
        </p:spPr>
      </p:pic>
    </p:spTree>
    <p:extLst>
      <p:ext uri="{BB962C8B-B14F-4D97-AF65-F5344CB8AC3E}">
        <p14:creationId xmlns:p14="http://schemas.microsoft.com/office/powerpoint/2010/main" val="403321473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5244612" y="314326"/>
            <a:ext cx="3899389" cy="3903344"/>
          </a:xfrm>
          <a:prstGeom prst="rect">
            <a:avLst/>
          </a:prstGeom>
        </p:spPr>
      </p:pic>
    </p:spTree>
    <p:extLst>
      <p:ext uri="{BB962C8B-B14F-4D97-AF65-F5344CB8AC3E}">
        <p14:creationId xmlns:p14="http://schemas.microsoft.com/office/powerpoint/2010/main" val="427960222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282" y="4528629"/>
            <a:ext cx="1306412" cy="279115"/>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5252057" y="1"/>
            <a:ext cx="3891944" cy="421766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47219" y="4528629"/>
            <a:ext cx="1302536" cy="279115"/>
          </a:xfrm>
          <a:prstGeom prst="rect">
            <a:avLst/>
          </a:prstGeom>
        </p:spPr>
      </p:pic>
    </p:spTree>
    <p:extLst>
      <p:ext uri="{BB962C8B-B14F-4D97-AF65-F5344CB8AC3E}">
        <p14:creationId xmlns:p14="http://schemas.microsoft.com/office/powerpoint/2010/main" val="40509987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5266797" y="0"/>
            <a:ext cx="3884347" cy="4217670"/>
          </a:xfrm>
          <a:prstGeom prst="rect">
            <a:avLst/>
          </a:prstGeom>
        </p:spPr>
      </p:pic>
    </p:spTree>
    <p:extLst>
      <p:ext uri="{BB962C8B-B14F-4D97-AF65-F5344CB8AC3E}">
        <p14:creationId xmlns:p14="http://schemas.microsoft.com/office/powerpoint/2010/main" val="213889496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348853" y="3481610"/>
            <a:ext cx="430887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345281" y="1114424"/>
            <a:ext cx="431244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5244612" y="314326"/>
            <a:ext cx="3899389" cy="3903344"/>
          </a:xfrm>
          <a:prstGeom prst="rect">
            <a:avLst/>
          </a:prstGeom>
        </p:spPr>
      </p:pic>
    </p:spTree>
    <p:extLst>
      <p:ext uri="{BB962C8B-B14F-4D97-AF65-F5344CB8AC3E}">
        <p14:creationId xmlns:p14="http://schemas.microsoft.com/office/powerpoint/2010/main" val="34091566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4572000" y="0"/>
            <a:ext cx="4572000" cy="51435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137421" cy="664933"/>
          </a:xfrm>
        </p:spPr>
        <p:txBody>
          <a:bodyPr tIns="91440" rIns="640080" bIns="0" anchor="t" anchorCtr="0">
            <a:normAutofit/>
          </a:bodyPr>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348853" y="3481610"/>
            <a:ext cx="413742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5221705" y="914400"/>
            <a:ext cx="3922295" cy="42291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345281" y="1114424"/>
            <a:ext cx="413742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169140627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4572000" y="0"/>
            <a:ext cx="4572000" cy="51435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13742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348853" y="3481610"/>
            <a:ext cx="413742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5455444" y="552913"/>
            <a:ext cx="3688556" cy="4590587"/>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345281" y="1114424"/>
            <a:ext cx="413742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42696051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47219" y="4528629"/>
            <a:ext cx="1302536" cy="279115"/>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4572000" y="0"/>
            <a:ext cx="4572000" cy="51435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13742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348853" y="3481610"/>
            <a:ext cx="4137421" cy="320195"/>
          </a:xfrm>
        </p:spPr>
        <p:txBody>
          <a:bodyPr tIns="0" rIns="0" bIns="0" anchor="b" anchorCtr="0"/>
          <a:lstStyle>
            <a:lvl1pPr>
              <a:spcAft>
                <a:spcPts val="0"/>
              </a:spcAft>
              <a:buFontTx/>
              <a:buNone/>
              <a:defRPr sz="105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348854" y="314326"/>
            <a:ext cx="2701528" cy="800099"/>
          </a:xfrm>
        </p:spPr>
        <p:txBody>
          <a:bodyPr tIns="0" rIns="640080" bIns="0" anchor="b"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5476163" y="1186314"/>
            <a:ext cx="3667837" cy="3957186"/>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348854" y="3801805"/>
            <a:ext cx="1744265" cy="415865"/>
          </a:xfrm>
        </p:spPr>
        <p:txBody>
          <a:bodyPr tIns="0" rIns="457200" bIns="0" anchor="ctr" anchorCtr="0"/>
          <a:lstStyle>
            <a:lvl1pPr>
              <a:spcAft>
                <a:spcPts val="0"/>
              </a:spcAft>
              <a:buFontTx/>
              <a:buNone/>
              <a:defRPr sz="7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345281" y="1114424"/>
            <a:ext cx="4137422" cy="1702254"/>
          </a:xfrm>
        </p:spPr>
        <p:txBody>
          <a:bodyPr tIns="0" rIns="0" bIns="0" anchor="b" anchorCtr="0">
            <a:no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25302913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345279" y="753290"/>
            <a:ext cx="8451059" cy="4054454"/>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363309" y="21974"/>
            <a:ext cx="3649097" cy="750912"/>
          </a:xfrm>
        </p:spPr>
        <p:txBody>
          <a:bodyPr tIns="0" rIns="0" bIns="0" anchor="ctr" anchorCtr="0"/>
          <a:lstStyle>
            <a:lvl1pPr>
              <a:lnSpc>
                <a:spcPct val="100000"/>
              </a:lnSpc>
              <a:defRPr sz="24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134666" y="1244204"/>
            <a:ext cx="6873478" cy="3563540"/>
          </a:xfrm>
        </p:spPr>
        <p:txBody>
          <a:bodyPr tIns="91440" rIns="0" bIns="457200" numCol="2" spcCol="457200" anchor="t" anchorCtr="0"/>
          <a:lstStyle>
            <a:lvl1pPr marL="514350" indent="-514350">
              <a:spcAft>
                <a:spcPts val="2625"/>
              </a:spcAft>
              <a:buSzPct val="175000"/>
              <a:buFont typeface="+mj-lt"/>
              <a:buAutoNum type="arabicPeriod"/>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521208" indent="-514350">
              <a:spcAft>
                <a:spcPts val="2625"/>
              </a:spcAft>
              <a:buClr>
                <a:schemeClr val="tx2"/>
              </a:buClr>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2pPr>
            <a:lvl3pPr marL="514350" indent="-514350">
              <a:spcAft>
                <a:spcPts val="2625"/>
              </a:spcAft>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3pPr>
            <a:lvl4pPr marL="514350" indent="-514350">
              <a:spcAft>
                <a:spcPts val="2625"/>
              </a:spcAft>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a:t>Presentation Title</a:t>
            </a:r>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345279" y="753290"/>
            <a:ext cx="8451059" cy="81000"/>
          </a:xfrm>
          <a:prstGeom prst="rect">
            <a:avLst/>
          </a:prstGeom>
          <a:solidFill>
            <a:schemeClr val="accent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365263" y="502423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GB" sz="1350" b="0" i="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980305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345279" y="753290"/>
            <a:ext cx="8451059" cy="4054454"/>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345279" y="753290"/>
            <a:ext cx="8451059" cy="81000"/>
          </a:xfrm>
          <a:prstGeom prst="rect">
            <a:avLst/>
          </a:prstGeom>
          <a:solidFill>
            <a:schemeClr val="accent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8632185" y="4910137"/>
            <a:ext cx="164153" cy="116681"/>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363309" y="21974"/>
            <a:ext cx="3649097" cy="750912"/>
          </a:xfrm>
        </p:spPr>
        <p:txBody>
          <a:bodyPr tIns="0" rIns="0" bIns="0" anchor="ctr" anchorCtr="0"/>
          <a:lstStyle>
            <a:lvl1pPr>
              <a:lnSpc>
                <a:spcPct val="100000"/>
              </a:lnSpc>
              <a:defRPr sz="24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134666" y="1244204"/>
            <a:ext cx="6873478" cy="3563540"/>
          </a:xfrm>
        </p:spPr>
        <p:txBody>
          <a:bodyPr tIns="91440" rIns="0" bIns="457200" numCol="2" spcCol="457200" anchor="t" anchorCtr="0"/>
          <a:lstStyle>
            <a:lvl1pPr marL="514350" indent="-514350">
              <a:spcAft>
                <a:spcPts val="2625"/>
              </a:spcAft>
              <a:buSzPct val="175000"/>
              <a:buFont typeface="+mj-lt"/>
              <a:buAutoNum type="arabicPeriod"/>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521208" indent="-514350">
              <a:spcAft>
                <a:spcPts val="2625"/>
              </a:spcAft>
              <a:buClr>
                <a:schemeClr val="tx2"/>
              </a:buClr>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2pPr>
            <a:lvl3pPr marL="514350" indent="-514350">
              <a:spcAft>
                <a:spcPts val="2625"/>
              </a:spcAft>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3pPr>
            <a:lvl4pPr marL="514350" indent="-514350">
              <a:spcAft>
                <a:spcPts val="2625"/>
              </a:spcAft>
              <a:buSzPct val="175000"/>
              <a:buFont typeface="+mj-lt"/>
              <a:buAutoNum type="arabicPeriod"/>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8632184" y="4950099"/>
            <a:ext cx="0" cy="6067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758860" y="4910137"/>
            <a:ext cx="5344284" cy="11668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299786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with heading" type="twoTxTwoObj">
  <p:cSld name="TWO_OBJECTS_WITH_TEX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 name="Google Shape;24;p5"/>
          <p:cNvSpPr txBox="1">
            <a:spLocks noGrp="1"/>
          </p:cNvSpPr>
          <p:nvPr>
            <p:ph type="body" idx="1"/>
          </p:nvPr>
        </p:nvSpPr>
        <p:spPr>
          <a:xfrm>
            <a:off x="435429" y="1049274"/>
            <a:ext cx="82731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25" name="Google Shape;25;p5"/>
          <p:cNvSpPr txBox="1">
            <a:spLocks noGrp="1"/>
          </p:cNvSpPr>
          <p:nvPr>
            <p:ph type="body" idx="2"/>
          </p:nvPr>
        </p:nvSpPr>
        <p:spPr>
          <a:xfrm>
            <a:off x="435429" y="1412748"/>
            <a:ext cx="8273100" cy="13785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26" name="Google Shape;26;p5"/>
          <p:cNvSpPr txBox="1">
            <a:spLocks noGrp="1"/>
          </p:cNvSpPr>
          <p:nvPr>
            <p:ph type="body" idx="3"/>
          </p:nvPr>
        </p:nvSpPr>
        <p:spPr>
          <a:xfrm>
            <a:off x="435429" y="3003804"/>
            <a:ext cx="82731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27" name="Google Shape;27;p5"/>
          <p:cNvSpPr txBox="1">
            <a:spLocks noGrp="1"/>
          </p:cNvSpPr>
          <p:nvPr>
            <p:ph type="body" idx="4"/>
          </p:nvPr>
        </p:nvSpPr>
        <p:spPr>
          <a:xfrm>
            <a:off x="435429" y="3367278"/>
            <a:ext cx="8273100" cy="13785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orient="horz" pos="890">
          <p15:clr>
            <a:srgbClr val="FBAE40"/>
          </p15:clr>
        </p15:guide>
        <p15:guide id="2" orient="horz" pos="1892">
          <p15:clr>
            <a:srgbClr val="FBAE40"/>
          </p15:clr>
        </p15:guide>
        <p15:guide id="3" orient="horz" pos="21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7836694" cy="4793454"/>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Presentation Title</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348853" y="3097499"/>
            <a:ext cx="6525815" cy="652130"/>
          </a:xfrm>
        </p:spPr>
        <p:txBody>
          <a:bodyPr tIns="91440" rIns="0" bIns="0" anchor="t" anchorCtr="0"/>
          <a:lstStyle>
            <a:lvl1pPr>
              <a:spcAft>
                <a:spcPts val="0"/>
              </a:spcAft>
              <a:buFontTx/>
              <a:buNone/>
              <a:defRPr sz="135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348854" y="1244203"/>
            <a:ext cx="1744265" cy="746291"/>
          </a:xfrm>
        </p:spPr>
        <p:txBody>
          <a:bodyPr tIns="0" rIns="0" bIns="73152" anchor="b" anchorCtr="0"/>
          <a:lstStyle>
            <a:lvl1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345279" y="1987343"/>
            <a:ext cx="6529389" cy="1107007"/>
          </a:xfrm>
        </p:spPr>
        <p:txBody>
          <a:bodyPr tIns="0" rIns="0" bIns="73152" anchor="b" anchorCtr="0">
            <a:noAutofit/>
          </a:bodyPr>
          <a:lstStyle>
            <a:lvl1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7859554" y="0"/>
            <a:ext cx="1284446" cy="1349188"/>
          </a:xfrm>
        </p:spPr>
        <p:txBody>
          <a:bodyPr lIns="108000" tIns="108000" rIns="108000" bIns="108000" anchor="t" anchorCtr="0">
            <a:spAutoFit/>
          </a:bodyPr>
          <a:lstStyle>
            <a:lvl1pPr>
              <a:spcAft>
                <a:spcPts val="0"/>
              </a:spcAft>
              <a:buFontTx/>
              <a:buNone/>
              <a:defRPr sz="105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179225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6877594" y="0"/>
            <a:ext cx="2266406" cy="5143500"/>
          </a:xfrm>
          <a:prstGeom prst="rect">
            <a:avLst/>
          </a:prstGeom>
          <a:solidFill>
            <a:schemeClr val="accent4"/>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348853" y="3236803"/>
            <a:ext cx="3830242"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348854" y="1244204"/>
            <a:ext cx="1744265" cy="387560"/>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4572000" y="417909"/>
            <a:ext cx="4572000" cy="4389835"/>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345280" y="1631763"/>
            <a:ext cx="3837386" cy="1605040"/>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a:t>Presentation Title</a:t>
            </a:r>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1215572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6877594" y="0"/>
            <a:ext cx="2266406" cy="5143500"/>
          </a:xfrm>
          <a:prstGeom prst="rect">
            <a:avLst/>
          </a:prstGeom>
          <a:solidFill>
            <a:schemeClr val="accent6"/>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348853" y="3236803"/>
            <a:ext cx="3830242" cy="652130"/>
          </a:xfrm>
        </p:spPr>
        <p:txBody>
          <a:bodyPr tIns="91440" rIns="0" bIns="0" anchor="t" anchorCtr="0"/>
          <a:lstStyle>
            <a:lvl1pPr>
              <a:spcAft>
                <a:spcPts val="0"/>
              </a:spcAft>
              <a:buFontTx/>
              <a:buNone/>
              <a:defRPr sz="135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348854" y="1254567"/>
            <a:ext cx="1744265" cy="377197"/>
          </a:xfrm>
        </p:spPr>
        <p:txBody>
          <a:bodyPr tIns="0" rIns="0" bIns="73152" anchor="b" anchorCtr="0"/>
          <a:lstStyle>
            <a:lvl1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4572000" y="417909"/>
            <a:ext cx="4572000" cy="4389835"/>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8632184" y="4950099"/>
            <a:ext cx="0" cy="6067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758860" y="4910137"/>
            <a:ext cx="5344284" cy="11668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7046119" y="4910137"/>
            <a:ext cx="1510904" cy="1166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345280" y="1631763"/>
            <a:ext cx="3837386" cy="1605040"/>
          </a:xfrm>
        </p:spPr>
        <p:txBody>
          <a:bodyPr tIns="0" rIns="0" bIns="73152" anchor="b" anchorCtr="0">
            <a:noAutofit/>
          </a:bodyPr>
          <a:lstStyle>
            <a:lvl1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3122532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348853" y="3097499"/>
            <a:ext cx="6525815" cy="652130"/>
          </a:xfrm>
        </p:spPr>
        <p:txBody>
          <a:bodyPr tIns="91440" rIns="0" bIns="0" anchor="t" anchorCtr="0"/>
          <a:lstStyle>
            <a:lvl1pPr>
              <a:spcAft>
                <a:spcPts val="0"/>
              </a:spcAft>
              <a:buFontTx/>
              <a:buNone/>
              <a:defRPr sz="135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8632185" y="4910137"/>
            <a:ext cx="164153" cy="116681"/>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348854" y="1244203"/>
            <a:ext cx="1744265" cy="746291"/>
          </a:xfrm>
        </p:spPr>
        <p:txBody>
          <a:bodyPr tIns="0" rIns="0" bIns="73152" anchor="b" anchorCtr="0"/>
          <a:lstStyle>
            <a:lvl1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8632184" y="4950099"/>
            <a:ext cx="0" cy="6067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758860" y="4910137"/>
            <a:ext cx="5344284" cy="11668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7046119" y="4910137"/>
            <a:ext cx="1510904" cy="1166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345279" y="1987343"/>
            <a:ext cx="6529389" cy="1107007"/>
          </a:xfrm>
        </p:spPr>
        <p:txBody>
          <a:bodyPr tIns="0" rIns="0" bIns="73152" anchor="b" anchorCtr="0">
            <a:noAutofit/>
          </a:bodyPr>
          <a:lstStyle>
            <a:lvl1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185439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348853" y="3097499"/>
            <a:ext cx="6525815"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348854" y="1244203"/>
            <a:ext cx="1744265" cy="746291"/>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345279" y="1987343"/>
            <a:ext cx="6529389"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2628666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348853" y="3097499"/>
            <a:ext cx="6525815"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348854" y="1244203"/>
            <a:ext cx="1744265" cy="746291"/>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345279" y="1987343"/>
            <a:ext cx="6529389"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3171198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348853" y="3097499"/>
            <a:ext cx="6525815"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348854" y="1244203"/>
            <a:ext cx="1744265" cy="746291"/>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345279" y="1987343"/>
            <a:ext cx="6529389"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2786003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321" y="2988735"/>
            <a:ext cx="9143358" cy="2154437"/>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415869"/>
            <a:endParaRPr sz="819"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348853" y="3097499"/>
            <a:ext cx="6525815" cy="652130"/>
          </a:xfrm>
        </p:spPr>
        <p:txBody>
          <a:bodyPr tIns="91440" rIns="0" bIns="0" anchor="t" anchorCtr="0"/>
          <a:lstStyle>
            <a:lvl1pPr marL="214313" indent="-214313">
              <a:spcAft>
                <a:spcPts val="0"/>
              </a:spcAft>
              <a:buFont typeface="Arial" panose="020B0604020202020204" pitchFamily="34" charset="0"/>
              <a:buChar char="•"/>
              <a:defRPr sz="12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214313" marR="0" lvl="0" indent="-214313" algn="l" defTabSz="685800" rtl="0" eaLnBrk="1" fontAlgn="auto" latinLnBrk="0" hangingPunct="1">
              <a:lnSpc>
                <a:spcPct val="100000"/>
              </a:lnSpc>
              <a:spcBef>
                <a:spcPts val="0"/>
              </a:spcBef>
              <a:spcAft>
                <a:spcPts val="0"/>
              </a:spcAft>
              <a:buClrTx/>
              <a:buSzTx/>
              <a:tabLst/>
              <a:defRPr/>
            </a:pPr>
            <a:r>
              <a:rPr lang="en-US"/>
              <a:t>Subheads and support type</a:t>
            </a:r>
          </a:p>
          <a:p>
            <a:pPr marL="214313" marR="0" lvl="0" indent="-214313" algn="l" defTabSz="6858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348854" y="1131000"/>
            <a:ext cx="1744265" cy="746291"/>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345279" y="1874139"/>
            <a:ext cx="6529389" cy="1107006"/>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3490137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8632185" y="4910137"/>
            <a:ext cx="164153" cy="116681"/>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8632184" y="4950099"/>
            <a:ext cx="0" cy="6067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758860" y="4910137"/>
            <a:ext cx="5344284" cy="11668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7046119" y="4910137"/>
            <a:ext cx="1510904" cy="1166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345279" y="346166"/>
            <a:ext cx="8451059" cy="104503"/>
          </a:xfrm>
          <a:prstGeom prst="rect">
            <a:avLst/>
          </a:prstGeom>
          <a:solidFill>
            <a:schemeClr val="accent3"/>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1226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345279" y="346166"/>
            <a:ext cx="8451059" cy="104503"/>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364156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s"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30" name="Google Shape;30;p6"/>
          <p:cNvSpPr txBox="1">
            <a:spLocks noGrp="1"/>
          </p:cNvSpPr>
          <p:nvPr>
            <p:ph type="body" idx="1"/>
          </p:nvPr>
        </p:nvSpPr>
        <p:spPr>
          <a:xfrm>
            <a:off x="435429" y="1049274"/>
            <a:ext cx="3918900" cy="36966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31" name="Google Shape;31;p6"/>
          <p:cNvSpPr txBox="1">
            <a:spLocks noGrp="1"/>
          </p:cNvSpPr>
          <p:nvPr>
            <p:ph type="body" idx="2"/>
          </p:nvPr>
        </p:nvSpPr>
        <p:spPr>
          <a:xfrm>
            <a:off x="4789714" y="1049274"/>
            <a:ext cx="3918900" cy="36966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345279" y="346166"/>
            <a:ext cx="8451059" cy="104503"/>
          </a:xfrm>
          <a:prstGeom prst="rect">
            <a:avLst/>
          </a:prstGeom>
          <a:solidFill>
            <a:schemeClr val="accent6"/>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1771391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345279" y="346166"/>
            <a:ext cx="8451059" cy="104503"/>
          </a:xfrm>
          <a:prstGeom prst="rect">
            <a:avLst/>
          </a:prstGeom>
          <a:solidFill>
            <a:schemeClr val="tx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2489514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345279" y="346166"/>
            <a:ext cx="8451059" cy="104503"/>
          </a:xfrm>
          <a:prstGeom prst="rect">
            <a:avLst/>
          </a:prstGeom>
          <a:solidFill>
            <a:schemeClr val="accent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8632185" y="4910137"/>
            <a:ext cx="164153" cy="116681"/>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a:t>Presentation Title</a:t>
            </a:r>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tx1"/>
                </a:solidFill>
              </a:rPr>
              <a:t>Ve</a:t>
            </a:r>
            <a:r>
              <a:rPr lang="en-US" sz="600" b="1" spc="0" baseline="0">
                <a:solidFill>
                  <a:schemeClr val="tx1"/>
                </a:solidFill>
              </a:rPr>
              <a:t>rian</a:t>
            </a:r>
          </a:p>
        </p:txBody>
      </p:sp>
    </p:spTree>
    <p:extLst>
      <p:ext uri="{BB962C8B-B14F-4D97-AF65-F5344CB8AC3E}">
        <p14:creationId xmlns:p14="http://schemas.microsoft.com/office/powerpoint/2010/main" val="523098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345279" y="346938"/>
            <a:ext cx="8451059" cy="4450397"/>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345279" y="346166"/>
            <a:ext cx="8451059" cy="104503"/>
          </a:xfrm>
          <a:prstGeom prst="rect">
            <a:avLst/>
          </a:prstGeom>
          <a:solidFill>
            <a:schemeClr val="accent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8632185" y="4910137"/>
            <a:ext cx="164153" cy="116681"/>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134666" y="2758367"/>
            <a:ext cx="6702028" cy="652130"/>
          </a:xfrm>
        </p:spPr>
        <p:txBody>
          <a:bodyPr tIns="91440" rIns="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2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134665" y="1258727"/>
            <a:ext cx="1915716" cy="392634"/>
          </a:xfrm>
        </p:spPr>
        <p:txBody>
          <a:bodyPr tIns="0" rIns="0" bIns="73152" anchor="b" anchorCtr="0"/>
          <a:lstStyle>
            <a:lvl1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75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8632184" y="4950099"/>
            <a:ext cx="0" cy="6067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758860" y="4910137"/>
            <a:ext cx="5344284" cy="11668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7046119" y="4910137"/>
            <a:ext cx="1510904" cy="1166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140269" y="1651362"/>
            <a:ext cx="6702027" cy="1107007"/>
          </a:xfrm>
        </p:spPr>
        <p:txBody>
          <a:bodyPr tIns="0" rIns="0" bIns="73152" anchor="b" anchorCtr="0">
            <a:noAutofit/>
          </a:bodyPr>
          <a:lstStyle>
            <a:lvl1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3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944888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5143500"/>
          </a:xfrm>
          <a:solidFill>
            <a:schemeClr val="tx1"/>
          </a:solidFill>
        </p:spPr>
        <p:txBody>
          <a:bodyPr tIns="731520" anchor="ctr" anchorCtr="0"/>
          <a:lstStyle>
            <a:lvl1pPr algn="ctr">
              <a:defRPr sz="1500" b="0" i="0">
                <a:solidFill>
                  <a:schemeClr val="bg2"/>
                </a:solidFill>
              </a:defRPr>
            </a:lvl1pPr>
          </a:lstStyle>
          <a:p>
            <a:r>
              <a:rPr lang="en-US"/>
              <a:t>Click icon to add media</a:t>
            </a:r>
          </a:p>
        </p:txBody>
      </p:sp>
    </p:spTree>
    <p:extLst>
      <p:ext uri="{BB962C8B-B14F-4D97-AF65-F5344CB8AC3E}">
        <p14:creationId xmlns:p14="http://schemas.microsoft.com/office/powerpoint/2010/main" val="336767129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4217670"/>
            <a:ext cx="9144000" cy="925831"/>
          </a:xfrm>
          <a:prstGeom prst="rect">
            <a:avLst/>
          </a:prstGeom>
          <a:solidFill>
            <a:schemeClr val="bg1"/>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348854" y="314326"/>
            <a:ext cx="4782740" cy="1037397"/>
          </a:xfrm>
        </p:spPr>
        <p:txBody>
          <a:bodyPr tIns="0" rIns="0" bIns="0" anchor="b" anchorCtr="0"/>
          <a:lstStyle>
            <a:lvl1pPr>
              <a:lnSpc>
                <a:spcPct val="100000"/>
              </a:lnSpc>
              <a:defRPr sz="36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3363063"/>
            <a:ext cx="2235320" cy="854608"/>
          </a:xfrm>
        </p:spPr>
        <p:txBody>
          <a:bodyPr tIns="91440" rIns="640080" bIns="0" anchor="t" anchorCtr="0"/>
          <a:lstStyle>
            <a:lvl1pPr>
              <a:spcAft>
                <a:spcPts val="0"/>
              </a:spcAft>
              <a:buFontTx/>
              <a:buNone/>
              <a:defRPr sz="105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348853" y="2922104"/>
            <a:ext cx="2235320" cy="440957"/>
          </a:xfrm>
        </p:spPr>
        <p:txBody>
          <a:bodyPr tIns="0" rIns="0" bIns="0" anchor="b" anchorCtr="0"/>
          <a:lstStyle>
            <a:lvl1pPr>
              <a:spcAft>
                <a:spcPts val="0"/>
              </a:spcAft>
              <a:buFontTx/>
              <a:buNone/>
              <a:defRPr sz="135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37662" y="4463385"/>
            <a:ext cx="2740819" cy="357498"/>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2899277" y="3363063"/>
            <a:ext cx="2235320" cy="854608"/>
          </a:xfrm>
        </p:spPr>
        <p:txBody>
          <a:bodyPr tIns="91440" rIns="640080" bIns="0" anchor="t" anchorCtr="0"/>
          <a:lstStyle>
            <a:lvl1pPr>
              <a:spcAft>
                <a:spcPts val="0"/>
              </a:spcAft>
              <a:buFontTx/>
              <a:buNone/>
              <a:defRPr sz="105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2899277" y="2922104"/>
            <a:ext cx="2235320" cy="440957"/>
          </a:xfrm>
        </p:spPr>
        <p:txBody>
          <a:bodyPr tIns="0" rIns="0" bIns="0" anchor="b" anchorCtr="0"/>
          <a:lstStyle>
            <a:lvl1pPr>
              <a:spcAft>
                <a:spcPts val="0"/>
              </a:spcAft>
              <a:buFontTx/>
              <a:buNone/>
              <a:defRPr sz="135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0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345282" y="1736706"/>
            <a:ext cx="1165466" cy="1165466"/>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2867344" y="1736706"/>
            <a:ext cx="1165466" cy="1165466"/>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5244612" y="314326"/>
            <a:ext cx="3899389" cy="3903344"/>
          </a:xfrm>
          <a:prstGeom prst="rect">
            <a:avLst/>
          </a:prstGeom>
        </p:spPr>
      </p:pic>
    </p:spTree>
    <p:extLst>
      <p:ext uri="{BB962C8B-B14F-4D97-AF65-F5344CB8AC3E}">
        <p14:creationId xmlns:p14="http://schemas.microsoft.com/office/powerpoint/2010/main" val="185158444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348853" y="2816679"/>
            <a:ext cx="4308871" cy="664933"/>
          </a:xfrm>
        </p:spPr>
        <p:txBody>
          <a:bodyPr tIns="91440" rIns="640080" bIns="0" anchor="t" anchorCtr="0"/>
          <a:lstStyle>
            <a:lvl1pPr>
              <a:spcAft>
                <a:spcPts val="0"/>
              </a:spcAft>
              <a:buFontTx/>
              <a:buNone/>
              <a:defRPr sz="135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35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35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35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345281" y="1114424"/>
            <a:ext cx="4312442" cy="1702254"/>
          </a:xfrm>
        </p:spPr>
        <p:txBody>
          <a:bodyPr tIns="0" rIns="0" bIns="0" anchor="b" anchorCtr="0">
            <a:normAutofit/>
          </a:bodyPr>
          <a:lstStyle>
            <a:lvl1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36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4217670"/>
            <a:ext cx="9144000" cy="925831"/>
          </a:xfrm>
          <a:prstGeom prst="rect">
            <a:avLst/>
          </a:prstGeom>
          <a:solidFill>
            <a:schemeClr val="bg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5244612" y="314326"/>
            <a:ext cx="3899389" cy="3903344"/>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340310" y="4664353"/>
            <a:ext cx="4916808" cy="12695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825" b="1">
                <a:solidFill>
                  <a:schemeClr val="tx2"/>
                </a:solidFill>
              </a:rPr>
              <a:t>© 2023 </a:t>
            </a:r>
            <a:r>
              <a:rPr lang="en-GB" sz="825" b="1" err="1">
                <a:solidFill>
                  <a:schemeClr val="tx2"/>
                </a:solidFill>
              </a:rPr>
              <a:t>Verian</a:t>
            </a:r>
            <a:r>
              <a:rPr lang="en-GB" sz="825" b="1">
                <a:solidFill>
                  <a:schemeClr val="tx2"/>
                </a:solidFill>
              </a:rPr>
              <a:t> Group. </a:t>
            </a:r>
            <a:r>
              <a:rPr lang="en-GB" sz="825" b="0">
                <a:solidFill>
                  <a:schemeClr val="tx2"/>
                </a:solidFill>
              </a:rPr>
              <a:t> All rights reserved. Please see </a:t>
            </a:r>
            <a:r>
              <a:rPr lang="en-GB" sz="825" b="0">
                <a:solidFill>
                  <a:schemeClr val="tx2"/>
                </a:solidFill>
                <a:hlinkClick r:id="rId4">
                  <a:extLst>
                    <a:ext uri="{A12FA001-AC4F-418D-AE19-62706E023703}">
                      <ahyp:hlinkClr xmlns:ahyp="http://schemas.microsoft.com/office/drawing/2018/hyperlinkcolor" val="tx"/>
                    </a:ext>
                  </a:extLst>
                </a:hlinkClick>
              </a:rPr>
              <a:t>www.veriangroup.com</a:t>
            </a:r>
            <a:r>
              <a:rPr lang="en-GB" sz="825" b="0">
                <a:solidFill>
                  <a:schemeClr val="tx2"/>
                </a:solidFill>
              </a:rPr>
              <a:t> for further details.</a:t>
            </a:r>
          </a:p>
        </p:txBody>
      </p:sp>
    </p:spTree>
    <p:extLst>
      <p:ext uri="{BB962C8B-B14F-4D97-AF65-F5344CB8AC3E}">
        <p14:creationId xmlns:p14="http://schemas.microsoft.com/office/powerpoint/2010/main" val="271506968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9143679" cy="1586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8451057" cy="461665"/>
          </a:xfrm>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0484"/>
            <a:ext cx="8451056" cy="165036"/>
          </a:xfrm>
        </p:spPr>
        <p:txBody>
          <a:bodyPr tIns="36000" bIns="36000" anchor="ctr" anchorCtr="0">
            <a:spAutoFit/>
          </a:bodyPr>
          <a:lstStyle>
            <a:lvl1pPr algn="l">
              <a:defRPr sz="6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02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9143679" cy="1586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345281" y="798132"/>
            <a:ext cx="5757863" cy="230833"/>
          </a:xfrm>
        </p:spPr>
        <p:txBody>
          <a:bodyPr wrap="square" tIns="0" rIns="0" bIns="0" anchor="t" anchorCtr="0">
            <a:spAutoFit/>
          </a:bodyPr>
          <a:lstStyle>
            <a:lvl1pPr>
              <a:spcAft>
                <a:spcPts val="0"/>
              </a:spcAft>
              <a:buFontTx/>
              <a:buNone/>
              <a:defRPr sz="15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8451057" cy="461665"/>
          </a:xfrm>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0484"/>
            <a:ext cx="8451056" cy="165036"/>
          </a:xfrm>
        </p:spPr>
        <p:txBody>
          <a:bodyPr tIns="36000" bIns="36000" anchor="ctr" anchorCtr="0">
            <a:spAutoFit/>
          </a:bodyPr>
          <a:lstStyle>
            <a:lvl1pPr algn="l">
              <a:defRPr sz="6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842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9143679" cy="1272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5" y="1668780"/>
            <a:ext cx="5757869" cy="3138964"/>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345281" y="798132"/>
            <a:ext cx="5757868"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12121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s with heading">
  <p:cSld name="2 columns with headin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34" name="Google Shape;34;p7"/>
          <p:cNvSpPr txBox="1">
            <a:spLocks noGrp="1"/>
          </p:cNvSpPr>
          <p:nvPr>
            <p:ph type="body" idx="1"/>
          </p:nvPr>
        </p:nvSpPr>
        <p:spPr>
          <a:xfrm>
            <a:off x="435429" y="1049274"/>
            <a:ext cx="39189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35" name="Google Shape;35;p7"/>
          <p:cNvSpPr txBox="1">
            <a:spLocks noGrp="1"/>
          </p:cNvSpPr>
          <p:nvPr>
            <p:ph type="body" idx="2"/>
          </p:nvPr>
        </p:nvSpPr>
        <p:spPr>
          <a:xfrm>
            <a:off x="435429" y="1412748"/>
            <a:ext cx="39189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36" name="Google Shape;36;p7"/>
          <p:cNvSpPr txBox="1">
            <a:spLocks noGrp="1"/>
          </p:cNvSpPr>
          <p:nvPr>
            <p:ph type="body" idx="3"/>
          </p:nvPr>
        </p:nvSpPr>
        <p:spPr>
          <a:xfrm>
            <a:off x="4789714" y="1049274"/>
            <a:ext cx="3918900" cy="274200"/>
          </a:xfrm>
          <a:prstGeom prst="rect">
            <a:avLst/>
          </a:prstGeom>
          <a:noFill/>
          <a:ln>
            <a:noFill/>
          </a:ln>
        </p:spPr>
        <p:txBody>
          <a:bodyPr spcFirstLastPara="1" wrap="square" lIns="0" tIns="0" rIns="0" bIns="0" anchor="t" anchorCtr="0">
            <a:noAutofit/>
          </a:bodyPr>
          <a:lstStyle>
            <a:lvl1pPr marL="457200" lvl="0" indent="-298450" algn="l" rtl="0">
              <a:spcBef>
                <a:spcPts val="0"/>
              </a:spcBef>
              <a:spcAft>
                <a:spcPts val="0"/>
              </a:spcAft>
              <a:buClr>
                <a:schemeClr val="dk2"/>
              </a:buClr>
              <a:buSzPts val="1100"/>
              <a:buFont typeface="Arial"/>
              <a:buChar char="​"/>
              <a:defRPr sz="1100" b="1">
                <a:solidFill>
                  <a:schemeClr val="dk2"/>
                </a:solidFill>
                <a:latin typeface="Arial"/>
                <a:ea typeface="Arial"/>
                <a:cs typeface="Arial"/>
                <a:sym typeface="Arial"/>
              </a:defRPr>
            </a:lvl1pPr>
            <a:lvl2pPr marL="914400" lvl="1" indent="-298450" algn="l" rtl="0">
              <a:spcBef>
                <a:spcPts val="0"/>
              </a:spcBef>
              <a:spcAft>
                <a:spcPts val="0"/>
              </a:spcAft>
              <a:buClr>
                <a:schemeClr val="dk2"/>
              </a:buClr>
              <a:buSzPts val="1100"/>
              <a:buFont typeface="Arial"/>
              <a:buChar char="​"/>
              <a:defRPr sz="1100">
                <a:solidFill>
                  <a:schemeClr val="dk2"/>
                </a:solidFill>
                <a:latin typeface="Arial"/>
                <a:ea typeface="Arial"/>
                <a:cs typeface="Arial"/>
                <a:sym typeface="Arial"/>
              </a:defRPr>
            </a:lvl2pPr>
            <a:lvl3pPr marL="1371600" lvl="2" indent="-298450" algn="l" rtl="0">
              <a:spcBef>
                <a:spcPts val="0"/>
              </a:spcBef>
              <a:spcAft>
                <a:spcPts val="0"/>
              </a:spcAft>
              <a:buClr>
                <a:schemeClr val="dk1"/>
              </a:buClr>
              <a:buSzPts val="1100"/>
              <a:buFont typeface="Arial"/>
              <a:buChar char="​"/>
              <a:defRPr sz="1100">
                <a:latin typeface="Arial"/>
                <a:ea typeface="Arial"/>
                <a:cs typeface="Arial"/>
                <a:sym typeface="Arial"/>
              </a:defRPr>
            </a:lvl3pPr>
            <a:lvl4pPr marL="1828800" lvl="3" indent="-298450" algn="l" rtl="0">
              <a:spcBef>
                <a:spcPts val="0"/>
              </a:spcBef>
              <a:spcAft>
                <a:spcPts val="0"/>
              </a:spcAft>
              <a:buClr>
                <a:schemeClr val="dk1"/>
              </a:buClr>
              <a:buSzPts val="1100"/>
              <a:buFont typeface="Arial"/>
              <a:buChar char="​"/>
              <a:defRPr sz="1100">
                <a:latin typeface="Arial"/>
                <a:ea typeface="Arial"/>
                <a:cs typeface="Arial"/>
                <a:sym typeface="Arial"/>
              </a:defRPr>
            </a:lvl4pPr>
            <a:lvl5pPr marL="2286000" lvl="4" indent="-298450" algn="l" rtl="0">
              <a:spcBef>
                <a:spcPts val="0"/>
              </a:spcBef>
              <a:spcAft>
                <a:spcPts val="0"/>
              </a:spcAft>
              <a:buClr>
                <a:schemeClr val="dk1"/>
              </a:buClr>
              <a:buSzPts val="1100"/>
              <a:buFont typeface="Arial"/>
              <a:buChar char="​"/>
              <a:defRPr sz="1100">
                <a:latin typeface="Arial"/>
                <a:ea typeface="Arial"/>
                <a:cs typeface="Arial"/>
                <a:sym typeface="Arial"/>
              </a:defRPr>
            </a:lvl5pPr>
            <a:lvl6pPr marL="2743200" lvl="5" indent="-298450" algn="l" rtl="0">
              <a:spcBef>
                <a:spcPts val="0"/>
              </a:spcBef>
              <a:spcAft>
                <a:spcPts val="0"/>
              </a:spcAft>
              <a:buClr>
                <a:schemeClr val="dk1"/>
              </a:buClr>
              <a:buSzPts val="1100"/>
              <a:buFont typeface="Arial"/>
              <a:buChar char="​"/>
              <a:defRPr sz="1100">
                <a:latin typeface="Arial"/>
                <a:ea typeface="Arial"/>
                <a:cs typeface="Arial"/>
                <a:sym typeface="Arial"/>
              </a:defRPr>
            </a:lvl6pPr>
            <a:lvl7pPr marL="3200400" lvl="6" indent="-298450" algn="l" rtl="0">
              <a:spcBef>
                <a:spcPts val="0"/>
              </a:spcBef>
              <a:spcAft>
                <a:spcPts val="0"/>
              </a:spcAft>
              <a:buClr>
                <a:schemeClr val="dk1"/>
              </a:buClr>
              <a:buSzPts val="1100"/>
              <a:buFont typeface="Arial"/>
              <a:buChar char="​"/>
              <a:defRPr sz="1100">
                <a:latin typeface="Arial"/>
                <a:ea typeface="Arial"/>
                <a:cs typeface="Arial"/>
                <a:sym typeface="Arial"/>
              </a:defRPr>
            </a:lvl7pPr>
            <a:lvl8pPr marL="3657600" lvl="7" indent="-298450" algn="l" rtl="0">
              <a:spcBef>
                <a:spcPts val="0"/>
              </a:spcBef>
              <a:spcAft>
                <a:spcPts val="0"/>
              </a:spcAft>
              <a:buClr>
                <a:schemeClr val="dk1"/>
              </a:buClr>
              <a:buSzPts val="1100"/>
              <a:buFont typeface="Arial"/>
              <a:buChar char="​"/>
              <a:defRPr sz="1100">
                <a:latin typeface="Arial"/>
                <a:ea typeface="Arial"/>
                <a:cs typeface="Arial"/>
                <a:sym typeface="Arial"/>
              </a:defRPr>
            </a:lvl8pPr>
            <a:lvl9pPr marL="4114800" lvl="8" indent="-298450" algn="l" rtl="0">
              <a:spcBef>
                <a:spcPts val="0"/>
              </a:spcBef>
              <a:spcAft>
                <a:spcPts val="0"/>
              </a:spcAft>
              <a:buClr>
                <a:schemeClr val="dk1"/>
              </a:buClr>
              <a:buSzPts val="1100"/>
              <a:buFont typeface="Arial"/>
              <a:buChar char="​"/>
              <a:defRPr sz="1100">
                <a:latin typeface="Arial"/>
                <a:ea typeface="Arial"/>
                <a:cs typeface="Arial"/>
                <a:sym typeface="Arial"/>
              </a:defRPr>
            </a:lvl9pPr>
          </a:lstStyle>
          <a:p>
            <a:endParaRPr/>
          </a:p>
        </p:txBody>
      </p:sp>
      <p:sp>
        <p:nvSpPr>
          <p:cNvPr id="37" name="Google Shape;37;p7"/>
          <p:cNvSpPr txBox="1">
            <a:spLocks noGrp="1"/>
          </p:cNvSpPr>
          <p:nvPr>
            <p:ph type="body" idx="4"/>
          </p:nvPr>
        </p:nvSpPr>
        <p:spPr>
          <a:xfrm>
            <a:off x="4789714" y="1412748"/>
            <a:ext cx="3918900" cy="33330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guide id="3" orient="horz" pos="89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9143679" cy="1272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5" y="1668780"/>
            <a:ext cx="8451057" cy="3138964"/>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433203" y="416720"/>
            <a:ext cx="4363130" cy="677296"/>
          </a:xfrm>
        </p:spPr>
        <p:txBody>
          <a:bodyPr tIns="0" rIns="0" bIns="0" anchor="ctr" anchorCtr="0">
            <a:noAutofit/>
          </a:bodyPr>
          <a:lstStyle>
            <a:lvl1pPr>
              <a:spcAft>
                <a:spcPts val="0"/>
              </a:spcAft>
              <a:buFontTx/>
              <a:buNone/>
              <a:defRPr sz="9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704205" cy="807914"/>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277022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9143679" cy="24038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345281" y="798132"/>
            <a:ext cx="5757863" cy="230833"/>
          </a:xfrm>
        </p:spPr>
        <p:txBody>
          <a:bodyPr wrap="square" tIns="0" rIns="0" bIns="0" anchor="t" anchorCtr="0">
            <a:spAutoFit/>
          </a:bodyPr>
          <a:lstStyle>
            <a:lvl1pPr>
              <a:spcAft>
                <a:spcPts val="0"/>
              </a:spcAft>
              <a:buFontTx/>
              <a:buNone/>
              <a:defRPr sz="15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8451057" cy="461665"/>
          </a:xfrm>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0484"/>
            <a:ext cx="8451056" cy="165036"/>
          </a:xfrm>
        </p:spPr>
        <p:txBody>
          <a:bodyPr tIns="36000" bIns="36000" anchor="ctr" anchorCtr="0">
            <a:spAutoFit/>
          </a:bodyPr>
          <a:lstStyle>
            <a:lvl1pPr algn="l">
              <a:defRPr sz="6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158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9143679" cy="24038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5" y="2782697"/>
            <a:ext cx="8451057" cy="118494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345281" y="798132"/>
            <a:ext cx="5757863" cy="230833"/>
          </a:xfrm>
        </p:spPr>
        <p:txBody>
          <a:bodyPr wrap="square" tIns="0" rIns="0" bIns="0" anchor="t" anchorCtr="0">
            <a:spAutoFit/>
          </a:bodyPr>
          <a:lstStyle>
            <a:lvl1pPr>
              <a:spcAft>
                <a:spcPts val="0"/>
              </a:spcAft>
              <a:buFontTx/>
              <a:buNone/>
              <a:defRPr sz="15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8451057" cy="461665"/>
          </a:xfrm>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0484"/>
            <a:ext cx="8451056" cy="165036"/>
          </a:xfrm>
        </p:spPr>
        <p:txBody>
          <a:bodyPr tIns="36000" bIns="36000" anchor="ctr" anchorCtr="0">
            <a:spAutoFit/>
          </a:bodyPr>
          <a:lstStyle>
            <a:lvl1pPr algn="l">
              <a:defRPr sz="6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276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9143679" cy="25717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5" y="1262934"/>
            <a:ext cx="8451057" cy="118494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345281" y="798132"/>
            <a:ext cx="5757863" cy="230833"/>
          </a:xfrm>
        </p:spPr>
        <p:txBody>
          <a:bodyPr wrap="square" tIns="0" rIns="0" bIns="0" anchor="t" anchorCtr="0">
            <a:spAutoFit/>
          </a:bodyPr>
          <a:lstStyle>
            <a:lvl1pPr>
              <a:spcAft>
                <a:spcPts val="0"/>
              </a:spcAft>
              <a:buFontTx/>
              <a:buNone/>
              <a:defRPr sz="15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8451057" cy="461665"/>
          </a:xfrm>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345282" y="120484"/>
            <a:ext cx="8451056" cy="165036"/>
          </a:xfrm>
        </p:spPr>
        <p:txBody>
          <a:bodyPr tIns="36000" bIns="36000" anchor="ctr" anchorCtr="0">
            <a:spAutoFit/>
          </a:bodyPr>
          <a:lstStyle>
            <a:lvl1pPr algn="l">
              <a:defRPr sz="6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579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460075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345281" y="798132"/>
            <a:ext cx="5757863"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71515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5" y="1244204"/>
            <a:ext cx="8451057" cy="3563540"/>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345281" y="798132"/>
            <a:ext cx="5757863"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28975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345282" y="314326"/>
            <a:ext cx="84510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8632185" y="4910137"/>
            <a:ext cx="164153" cy="116681"/>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8632184" y="4950099"/>
            <a:ext cx="0" cy="60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757238" y="4910137"/>
            <a:ext cx="5345906" cy="116681"/>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7046119" y="4910137"/>
            <a:ext cx="1510904" cy="116681"/>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3828738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345282" y="314326"/>
            <a:ext cx="84510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345281" y="798132"/>
            <a:ext cx="5757854" cy="316292"/>
          </a:xfrm>
        </p:spPr>
        <p:txBody>
          <a:bodyPr tIns="0" rIns="0" bIns="0" anchor="t" anchorCtr="0">
            <a:noAutofit/>
          </a:bodyPr>
          <a:lstStyle>
            <a:lvl1pPr>
              <a:spcAft>
                <a:spcPts val="0"/>
              </a:spcAft>
              <a:buFontTx/>
              <a:buNone/>
              <a:defRPr sz="15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8632185" y="4910137"/>
            <a:ext cx="164153" cy="116681"/>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8632184" y="4950099"/>
            <a:ext cx="0" cy="60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757238" y="4910137"/>
            <a:ext cx="5345906" cy="116681"/>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7046119" y="4910137"/>
            <a:ext cx="1510904" cy="116681"/>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839568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345282" y="314326"/>
            <a:ext cx="84510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345281" y="798132"/>
            <a:ext cx="5757854" cy="316292"/>
          </a:xfrm>
        </p:spPr>
        <p:txBody>
          <a:bodyPr tIns="0" rIns="0" bIns="0" anchor="t" anchorCtr="0">
            <a:noAutofit/>
          </a:bodyPr>
          <a:lstStyle>
            <a:lvl1pPr>
              <a:spcAft>
                <a:spcPts val="0"/>
              </a:spcAft>
              <a:buFontTx/>
              <a:buNone/>
              <a:defRPr sz="15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8632185" y="4910137"/>
            <a:ext cx="164153" cy="116681"/>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8632184" y="4950099"/>
            <a:ext cx="0" cy="60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757238" y="4910137"/>
            <a:ext cx="5345906" cy="116681"/>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7046119" y="4910137"/>
            <a:ext cx="1510904" cy="116681"/>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345275" y="1244204"/>
            <a:ext cx="8451057" cy="3563540"/>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02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textboxes">
  <p:cSld name="4 textboxe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0" name="Google Shape;40;p8"/>
          <p:cNvSpPr txBox="1">
            <a:spLocks noGrp="1"/>
          </p:cNvSpPr>
          <p:nvPr>
            <p:ph type="body" idx="1"/>
          </p:nvPr>
        </p:nvSpPr>
        <p:spPr>
          <a:xfrm>
            <a:off x="435429" y="1049274"/>
            <a:ext cx="39189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41" name="Google Shape;41;p8"/>
          <p:cNvSpPr txBox="1">
            <a:spLocks noGrp="1"/>
          </p:cNvSpPr>
          <p:nvPr>
            <p:ph type="body" idx="2"/>
          </p:nvPr>
        </p:nvSpPr>
        <p:spPr>
          <a:xfrm>
            <a:off x="4789714" y="1049274"/>
            <a:ext cx="39189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42" name="Google Shape;42;p8"/>
          <p:cNvSpPr txBox="1">
            <a:spLocks noGrp="1"/>
          </p:cNvSpPr>
          <p:nvPr>
            <p:ph type="body" idx="3"/>
          </p:nvPr>
        </p:nvSpPr>
        <p:spPr>
          <a:xfrm>
            <a:off x="435429" y="3003804"/>
            <a:ext cx="39189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43" name="Google Shape;43;p8"/>
          <p:cNvSpPr txBox="1">
            <a:spLocks noGrp="1"/>
          </p:cNvSpPr>
          <p:nvPr>
            <p:ph type="body" idx="4"/>
          </p:nvPr>
        </p:nvSpPr>
        <p:spPr>
          <a:xfrm>
            <a:off x="4789714" y="3003804"/>
            <a:ext cx="3918900" cy="17418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guide id="3" orient="horz" pos="1758">
          <p15:clr>
            <a:srgbClr val="FBAE40"/>
          </p15:clr>
        </p15:guide>
        <p15:guide id="4" orient="horz" pos="189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Tree>
    <p:extLst>
      <p:ext uri="{BB962C8B-B14F-4D97-AF65-F5344CB8AC3E}">
        <p14:creationId xmlns:p14="http://schemas.microsoft.com/office/powerpoint/2010/main" val="3530061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8632185" y="4910137"/>
            <a:ext cx="164153" cy="116681"/>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8632184" y="4950099"/>
            <a:ext cx="0" cy="60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757238" y="4910137"/>
            <a:ext cx="5345906" cy="116681"/>
          </a:xfrm>
        </p:spPr>
        <p:txBody>
          <a:bodyPr/>
          <a:lstStyle>
            <a:lvl1pPr>
              <a:defRPr>
                <a:solidFill>
                  <a:schemeClr val="bg1"/>
                </a:solidFill>
              </a:defRPr>
            </a:lvl1pPr>
          </a:lstStyle>
          <a:p>
            <a:r>
              <a:rPr lang="en-US"/>
              <a:t>Graphs and Charts</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7046119" y="4910137"/>
            <a:ext cx="1510904" cy="116681"/>
          </a:xfrm>
        </p:spPr>
        <p:txBody>
          <a:bodyPr/>
          <a:lstStyle>
            <a:lvl1pPr>
              <a:defRPr>
                <a:solidFill>
                  <a:schemeClr val="bg1"/>
                </a:solidFill>
              </a:defRPr>
            </a:lvl1pPr>
          </a:lstStyle>
          <a:p>
            <a:r>
              <a:rPr lang="en-GB"/>
              <a:t>Confidential</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685800" y="4931569"/>
            <a:ext cx="0" cy="95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341239" y="4910137"/>
            <a:ext cx="340838" cy="116681"/>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solidFill>
                  <a:schemeClr val="bg1"/>
                </a:solidFill>
              </a:rPr>
              <a:t>Ve</a:t>
            </a:r>
            <a:r>
              <a:rPr lang="en-US" sz="600" b="1" spc="0" baseline="0">
                <a:solidFill>
                  <a:schemeClr val="bg1"/>
                </a:solidFill>
              </a:rPr>
              <a:t>rian</a:t>
            </a:r>
          </a:p>
        </p:txBody>
      </p:sp>
    </p:spTree>
    <p:extLst>
      <p:ext uri="{BB962C8B-B14F-4D97-AF65-F5344CB8AC3E}">
        <p14:creationId xmlns:p14="http://schemas.microsoft.com/office/powerpoint/2010/main" val="23217515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509236" y="2589394"/>
            <a:ext cx="1634292" cy="2554106"/>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9143679" cy="1272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668780"/>
            <a:ext cx="3704210" cy="3138964"/>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345282" y="314326"/>
            <a:ext cx="37042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92248"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704205" cy="807914"/>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5873036" y="0"/>
            <a:ext cx="3272400" cy="25515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4186167" y="2592000"/>
            <a:ext cx="3272400" cy="25515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4186167" y="1"/>
            <a:ext cx="1634292" cy="25515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250639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9143679" cy="1272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4186167" y="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7509708" y="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5871600" y="173475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4186167" y="173475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4186167" y="346950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7509708" y="346950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668780"/>
            <a:ext cx="3704210" cy="3138964"/>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92248"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704205" cy="807914"/>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345282" y="314326"/>
            <a:ext cx="37042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633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4433204" y="1272778"/>
            <a:ext cx="1555200" cy="387072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5988403" y="1272778"/>
            <a:ext cx="1600076" cy="3870722"/>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588800" y="1272778"/>
            <a:ext cx="1555200" cy="387072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9143679" cy="1272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668780"/>
            <a:ext cx="3704210" cy="3138964"/>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433203" y="416720"/>
            <a:ext cx="4363130" cy="677296"/>
          </a:xfrm>
        </p:spPr>
        <p:txBody>
          <a:bodyPr tIns="0" rIns="0" bIns="0" anchor="ctr" anchorCtr="0">
            <a:noAutofit/>
          </a:bodyPr>
          <a:lstStyle>
            <a:lvl1pPr>
              <a:spcAft>
                <a:spcPts val="0"/>
              </a:spcAft>
              <a:buFontTx/>
              <a:buNone/>
              <a:defRPr sz="9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92248"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704205" cy="807914"/>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925248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7509236" y="2589394"/>
            <a:ext cx="1634292" cy="2554106"/>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5873036" y="0"/>
            <a:ext cx="3272400" cy="25515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4186167" y="2592000"/>
            <a:ext cx="3272400" cy="25515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4186167" y="1"/>
            <a:ext cx="1634292" cy="25515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244204"/>
            <a:ext cx="3655225" cy="3563540"/>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43263"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655225" cy="483806"/>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345282" y="314326"/>
            <a:ext cx="37042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31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4186167" y="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7509708" y="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5871600" y="173475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4186167" y="173475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4186167" y="3469500"/>
            <a:ext cx="3272400" cy="1674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7509708" y="3469500"/>
            <a:ext cx="1634292" cy="1674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244204"/>
            <a:ext cx="3655225" cy="3563540"/>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43263"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655225" cy="483806"/>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345282" y="314326"/>
            <a:ext cx="37042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755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345276" y="1244204"/>
            <a:ext cx="3655225" cy="3563540"/>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757238" y="4910137"/>
            <a:ext cx="3243263" cy="116681"/>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345281" y="314326"/>
            <a:ext cx="3655225" cy="483806"/>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4168445" y="0"/>
            <a:ext cx="1641600" cy="51435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5820459" y="0"/>
            <a:ext cx="1678035" cy="51435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7502400" y="0"/>
            <a:ext cx="1641600" cy="51435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345282" y="314326"/>
            <a:ext cx="370420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017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345282" y="1244204"/>
            <a:ext cx="4140994"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4657727" y="1244204"/>
            <a:ext cx="4140994"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090905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345282" y="1244204"/>
            <a:ext cx="2705100"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6093618" y="1244204"/>
            <a:ext cx="2695576"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3228975" y="1244204"/>
            <a:ext cx="2695576"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1740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 textboxes with heading">
  <p:cSld name="4 textboxes with headin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6" name="Google Shape;46;p9"/>
          <p:cNvSpPr txBox="1">
            <a:spLocks noGrp="1"/>
          </p:cNvSpPr>
          <p:nvPr>
            <p:ph type="body" idx="1"/>
          </p:nvPr>
        </p:nvSpPr>
        <p:spPr>
          <a:xfrm>
            <a:off x="435429" y="104927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47" name="Google Shape;47;p9"/>
          <p:cNvSpPr txBox="1">
            <a:spLocks noGrp="1"/>
          </p:cNvSpPr>
          <p:nvPr>
            <p:ph type="body" idx="2"/>
          </p:nvPr>
        </p:nvSpPr>
        <p:spPr>
          <a:xfrm>
            <a:off x="435429" y="1412748"/>
            <a:ext cx="39189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48" name="Google Shape;48;p9"/>
          <p:cNvSpPr txBox="1">
            <a:spLocks noGrp="1"/>
          </p:cNvSpPr>
          <p:nvPr>
            <p:ph type="body" idx="3"/>
          </p:nvPr>
        </p:nvSpPr>
        <p:spPr>
          <a:xfrm>
            <a:off x="4789714" y="104927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49" name="Google Shape;49;p9"/>
          <p:cNvSpPr txBox="1">
            <a:spLocks noGrp="1"/>
          </p:cNvSpPr>
          <p:nvPr>
            <p:ph type="body" idx="4"/>
          </p:nvPr>
        </p:nvSpPr>
        <p:spPr>
          <a:xfrm>
            <a:off x="4789714" y="1412748"/>
            <a:ext cx="39189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50" name="Google Shape;50;p9"/>
          <p:cNvSpPr txBox="1">
            <a:spLocks noGrp="1"/>
          </p:cNvSpPr>
          <p:nvPr>
            <p:ph type="body" idx="5"/>
          </p:nvPr>
        </p:nvSpPr>
        <p:spPr>
          <a:xfrm>
            <a:off x="435429" y="300380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51" name="Google Shape;51;p9"/>
          <p:cNvSpPr txBox="1">
            <a:spLocks noGrp="1"/>
          </p:cNvSpPr>
          <p:nvPr>
            <p:ph type="body" idx="6"/>
          </p:nvPr>
        </p:nvSpPr>
        <p:spPr>
          <a:xfrm>
            <a:off x="435429" y="3367278"/>
            <a:ext cx="39189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52" name="Google Shape;52;p9"/>
          <p:cNvSpPr txBox="1">
            <a:spLocks noGrp="1"/>
          </p:cNvSpPr>
          <p:nvPr>
            <p:ph type="body" idx="7"/>
          </p:nvPr>
        </p:nvSpPr>
        <p:spPr>
          <a:xfrm>
            <a:off x="4789714" y="3003804"/>
            <a:ext cx="3918900" cy="226200"/>
          </a:xfrm>
          <a:prstGeom prst="rect">
            <a:avLst/>
          </a:prstGeom>
          <a:noFill/>
          <a:ln>
            <a:noFill/>
          </a:ln>
        </p:spPr>
        <p:txBody>
          <a:bodyPr spcFirstLastPara="1" wrap="square" lIns="0" tIns="0" rIns="0" bIns="0" anchor="t" anchorCtr="0">
            <a:noAutofit/>
          </a:bodyPr>
          <a:lstStyle>
            <a:lvl1pPr marL="457200" lvl="0" indent="-285750" algn="l" rtl="0">
              <a:spcBef>
                <a:spcPts val="0"/>
              </a:spcBef>
              <a:spcAft>
                <a:spcPts val="0"/>
              </a:spcAft>
              <a:buClr>
                <a:schemeClr val="dk2"/>
              </a:buClr>
              <a:buSzPts val="900"/>
              <a:buFont typeface="Arial"/>
              <a:buChar char="​"/>
              <a:defRPr sz="900" b="1">
                <a:solidFill>
                  <a:schemeClr val="dk2"/>
                </a:solidFill>
                <a:latin typeface="Arial"/>
                <a:ea typeface="Arial"/>
                <a:cs typeface="Arial"/>
                <a:sym typeface="Arial"/>
              </a:defRPr>
            </a:lvl1pPr>
            <a:lvl2pPr marL="914400" lvl="1" indent="-285750" algn="l" rtl="0">
              <a:spcBef>
                <a:spcPts val="0"/>
              </a:spcBef>
              <a:spcAft>
                <a:spcPts val="0"/>
              </a:spcAft>
              <a:buClr>
                <a:schemeClr val="dk2"/>
              </a:buClr>
              <a:buSzPts val="900"/>
              <a:buFont typeface="Arial"/>
              <a:buChar char="​"/>
              <a:defRPr sz="900">
                <a:solidFill>
                  <a:schemeClr val="dk2"/>
                </a:solidFill>
                <a:latin typeface="Arial"/>
                <a:ea typeface="Arial"/>
                <a:cs typeface="Arial"/>
                <a:sym typeface="Arial"/>
              </a:defRPr>
            </a:lvl2pPr>
            <a:lvl3pPr marL="1371600" lvl="2" indent="-285750" algn="l" rtl="0">
              <a:spcBef>
                <a:spcPts val="0"/>
              </a:spcBef>
              <a:spcAft>
                <a:spcPts val="0"/>
              </a:spcAft>
              <a:buClr>
                <a:schemeClr val="dk1"/>
              </a:buClr>
              <a:buSzPts val="900"/>
              <a:buFont typeface="Arial"/>
              <a:buChar char="​"/>
              <a:defRPr sz="900">
                <a:latin typeface="Arial"/>
                <a:ea typeface="Arial"/>
                <a:cs typeface="Arial"/>
                <a:sym typeface="Arial"/>
              </a:defRPr>
            </a:lvl3pPr>
            <a:lvl4pPr marL="1828800" lvl="3" indent="-285750" algn="l" rtl="0">
              <a:spcBef>
                <a:spcPts val="0"/>
              </a:spcBef>
              <a:spcAft>
                <a:spcPts val="0"/>
              </a:spcAft>
              <a:buClr>
                <a:schemeClr val="dk1"/>
              </a:buClr>
              <a:buSzPts val="900"/>
              <a:buFont typeface="Arial"/>
              <a:buChar char="​"/>
              <a:defRPr sz="900">
                <a:latin typeface="Arial"/>
                <a:ea typeface="Arial"/>
                <a:cs typeface="Arial"/>
                <a:sym typeface="Arial"/>
              </a:defRPr>
            </a:lvl4pPr>
            <a:lvl5pPr marL="2286000" lvl="4" indent="-285750" algn="l" rtl="0">
              <a:spcBef>
                <a:spcPts val="0"/>
              </a:spcBef>
              <a:spcAft>
                <a:spcPts val="0"/>
              </a:spcAft>
              <a:buClr>
                <a:schemeClr val="dk1"/>
              </a:buClr>
              <a:buSzPts val="900"/>
              <a:buFont typeface="Arial"/>
              <a:buChar char="​"/>
              <a:defRPr sz="900">
                <a:latin typeface="Arial"/>
                <a:ea typeface="Arial"/>
                <a:cs typeface="Arial"/>
                <a:sym typeface="Arial"/>
              </a:defRPr>
            </a:lvl5pPr>
            <a:lvl6pPr marL="2743200" lvl="5" indent="-285750" algn="l" rtl="0">
              <a:spcBef>
                <a:spcPts val="0"/>
              </a:spcBef>
              <a:spcAft>
                <a:spcPts val="0"/>
              </a:spcAft>
              <a:buClr>
                <a:schemeClr val="dk1"/>
              </a:buClr>
              <a:buSzPts val="900"/>
              <a:buFont typeface="Arial"/>
              <a:buChar char="​"/>
              <a:defRPr sz="900">
                <a:latin typeface="Arial"/>
                <a:ea typeface="Arial"/>
                <a:cs typeface="Arial"/>
                <a:sym typeface="Arial"/>
              </a:defRPr>
            </a:lvl6pPr>
            <a:lvl7pPr marL="3200400" lvl="6" indent="-285750" algn="l" rtl="0">
              <a:spcBef>
                <a:spcPts val="0"/>
              </a:spcBef>
              <a:spcAft>
                <a:spcPts val="0"/>
              </a:spcAft>
              <a:buClr>
                <a:schemeClr val="dk1"/>
              </a:buClr>
              <a:buSzPts val="900"/>
              <a:buFont typeface="Arial"/>
              <a:buChar char="​"/>
              <a:defRPr sz="900">
                <a:latin typeface="Arial"/>
                <a:ea typeface="Arial"/>
                <a:cs typeface="Arial"/>
                <a:sym typeface="Arial"/>
              </a:defRPr>
            </a:lvl7pPr>
            <a:lvl8pPr marL="3657600" lvl="7" indent="-285750" algn="l" rtl="0">
              <a:spcBef>
                <a:spcPts val="0"/>
              </a:spcBef>
              <a:spcAft>
                <a:spcPts val="0"/>
              </a:spcAft>
              <a:buClr>
                <a:schemeClr val="dk1"/>
              </a:buClr>
              <a:buSzPts val="900"/>
              <a:buFont typeface="Arial"/>
              <a:buChar char="​"/>
              <a:defRPr sz="900">
                <a:latin typeface="Arial"/>
                <a:ea typeface="Arial"/>
                <a:cs typeface="Arial"/>
                <a:sym typeface="Arial"/>
              </a:defRPr>
            </a:lvl8pPr>
            <a:lvl9pPr marL="4114800" lvl="8" indent="-285750" algn="l" rtl="0">
              <a:spcBef>
                <a:spcPts val="0"/>
              </a:spcBef>
              <a:spcAft>
                <a:spcPts val="0"/>
              </a:spcAft>
              <a:buClr>
                <a:schemeClr val="dk1"/>
              </a:buClr>
              <a:buSzPts val="900"/>
              <a:buFont typeface="Arial"/>
              <a:buChar char="​"/>
              <a:defRPr sz="900">
                <a:latin typeface="Arial"/>
                <a:ea typeface="Arial"/>
                <a:cs typeface="Arial"/>
                <a:sym typeface="Arial"/>
              </a:defRPr>
            </a:lvl9pPr>
          </a:lstStyle>
          <a:p>
            <a:endParaRPr/>
          </a:p>
        </p:txBody>
      </p:sp>
      <p:sp>
        <p:nvSpPr>
          <p:cNvPr id="53" name="Google Shape;53;p9"/>
          <p:cNvSpPr txBox="1">
            <a:spLocks noGrp="1"/>
          </p:cNvSpPr>
          <p:nvPr>
            <p:ph type="body" idx="8"/>
          </p:nvPr>
        </p:nvSpPr>
        <p:spPr>
          <a:xfrm>
            <a:off x="4789714" y="3367278"/>
            <a:ext cx="3918900" cy="1378500"/>
          </a:xfrm>
          <a:prstGeom prst="rect">
            <a:avLst/>
          </a:prstGeom>
          <a:noFill/>
          <a:ln>
            <a:noFill/>
          </a:ln>
        </p:spPr>
        <p:txBody>
          <a:bodyPr spcFirstLastPara="1" wrap="square" lIns="0" tIns="0" rIns="0" bIns="0" anchor="t" anchorCtr="0">
            <a:noAutofit/>
          </a:bodyPr>
          <a:lstStyle>
            <a:lvl1pPr marL="457200" lvl="0" indent="-285750" algn="l" rtl="0">
              <a:spcBef>
                <a:spcPts val="500"/>
              </a:spcBef>
              <a:spcAft>
                <a:spcPts val="0"/>
              </a:spcAft>
              <a:buClr>
                <a:schemeClr val="dk1"/>
              </a:buClr>
              <a:buSzPts val="900"/>
              <a:buChar char="•"/>
              <a:defRPr sz="900"/>
            </a:lvl1pPr>
            <a:lvl2pPr marL="914400" lvl="1" indent="-285750" algn="l" rtl="0">
              <a:spcBef>
                <a:spcPts val="200"/>
              </a:spcBef>
              <a:spcAft>
                <a:spcPts val="0"/>
              </a:spcAft>
              <a:buClr>
                <a:schemeClr val="dk1"/>
              </a:buClr>
              <a:buSzPts val="900"/>
              <a:buChar char="–"/>
              <a:defRPr sz="900"/>
            </a:lvl2pPr>
            <a:lvl3pPr marL="1371600" lvl="2" indent="-285750" algn="l" rtl="0">
              <a:spcBef>
                <a:spcPts val="200"/>
              </a:spcBef>
              <a:spcAft>
                <a:spcPts val="0"/>
              </a:spcAft>
              <a:buClr>
                <a:schemeClr val="dk1"/>
              </a:buClr>
              <a:buSzPts val="900"/>
              <a:buChar char="-"/>
              <a:defRPr sz="9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Tree>
  </p:cSld>
  <p:clrMapOvr>
    <a:masterClrMapping/>
  </p:clrMapOvr>
  <p:extLst>
    <p:ext uri="{DCECCB84-F9BA-43D5-87BE-67443E8EF086}">
      <p15:sldGuideLst xmlns:p15="http://schemas.microsoft.com/office/powerpoint/2012/main">
        <p15:guide id="1" pos="2743">
          <p15:clr>
            <a:srgbClr val="FBAE40"/>
          </p15:clr>
        </p15:guide>
        <p15:guide id="2" pos="3017">
          <p15:clr>
            <a:srgbClr val="FBAE40"/>
          </p15:clr>
        </p15:guide>
        <p15:guide id="3" orient="horz" pos="890">
          <p15:clr>
            <a:srgbClr val="FBAE40"/>
          </p15:clr>
        </p15:guide>
        <p15:guide id="4" orient="horz" pos="1892">
          <p15:clr>
            <a:srgbClr val="FBAE40"/>
          </p15:clr>
        </p15:guide>
        <p15:guide id="5" orient="horz" pos="212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6091238" y="1244204"/>
            <a:ext cx="2705100" cy="3563541"/>
          </a:xfrm>
          <a:solidFill>
            <a:schemeClr val="tx2"/>
          </a:solidFill>
        </p:spPr>
        <p:txBody>
          <a:bodyPr lIns="274320" tIns="457200" rIns="274320" bIns="228600"/>
          <a:lstStyle>
            <a:lvl1pPr>
              <a:defRPr sz="1200">
                <a:solidFill>
                  <a:schemeClr val="bg2"/>
                </a:solidFill>
              </a:defRPr>
            </a:lvl1pPr>
            <a:lvl2pPr>
              <a:defRPr sz="1350">
                <a:solidFill>
                  <a:schemeClr val="bg2"/>
                </a:solidFill>
              </a:defRPr>
            </a:lvl2pPr>
            <a:lvl3pPr>
              <a:buClr>
                <a:schemeClr val="bg2"/>
              </a:buClr>
              <a:defRPr sz="1050">
                <a:solidFill>
                  <a:schemeClr val="bg2"/>
                </a:solidFill>
              </a:defRPr>
            </a:lvl3pPr>
            <a:lvl4pPr marL="0" indent="0">
              <a:buClr>
                <a:schemeClr val="bg2"/>
              </a:buClr>
              <a:buFontTx/>
              <a:buNone/>
              <a:defRPr sz="2100" b="0" i="0">
                <a:solidFill>
                  <a:schemeClr val="bg2"/>
                </a:solidFill>
                <a:latin typeface="Georgia" panose="02040502050405020303" pitchFamily="18" charset="0"/>
              </a:defRPr>
            </a:lvl4pPr>
            <a:lvl5pPr marL="0" indent="0">
              <a:buClr>
                <a:schemeClr val="bg2"/>
              </a:buClr>
              <a:buFontTx/>
              <a:buNone/>
              <a:defRPr sz="4050" b="0" i="0">
                <a:solidFill>
                  <a:schemeClr val="bg2"/>
                </a:solidFill>
                <a:latin typeface="Georgia" panose="02040502050405020303" pitchFamily="18" charset="0"/>
              </a:defRPr>
            </a:lvl5pPr>
            <a:lvl6pPr>
              <a:buFontTx/>
              <a:buNone/>
              <a:defRPr sz="1050" b="0">
                <a:solidFill>
                  <a:schemeClr val="bg2"/>
                </a:solidFill>
                <a:latin typeface="+mn-lt"/>
              </a:defRPr>
            </a:lvl6pPr>
            <a:lvl7pPr>
              <a:buFontTx/>
              <a:buNone/>
              <a:defRPr sz="1050" b="0">
                <a:solidFill>
                  <a:schemeClr val="bg2"/>
                </a:solidFill>
                <a:latin typeface="+mn-lt"/>
              </a:defRPr>
            </a:lvl7pPr>
            <a:lvl8pPr marL="0" indent="0">
              <a:buClr>
                <a:schemeClr val="bg2"/>
              </a:buClr>
              <a:buFontTx/>
              <a:buNone/>
              <a:defRPr sz="1050" b="0">
                <a:solidFill>
                  <a:schemeClr val="bg2"/>
                </a:solidFill>
                <a:latin typeface="+mn-lt"/>
              </a:defRPr>
            </a:lvl8pPr>
            <a:lvl9pPr>
              <a:defRPr sz="105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345281" y="1244204"/>
            <a:ext cx="2705100"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3224212" y="1244204"/>
            <a:ext cx="2699147"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GB"/>
              <a:t>Confidential</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6091237" y="1244203"/>
            <a:ext cx="2705100" cy="75146"/>
          </a:xfrm>
          <a:prstGeom prst="rect">
            <a:avLst/>
          </a:prstGeom>
          <a:solidFill>
            <a:schemeClr val="accent4"/>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83010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345281" y="1244204"/>
            <a:ext cx="2705100"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3224212" y="1244204"/>
            <a:ext cx="2699147"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6091238" y="1244204"/>
            <a:ext cx="2705100" cy="3563541"/>
          </a:xfrm>
          <a:solidFill>
            <a:schemeClr val="accent3"/>
          </a:solidFill>
        </p:spPr>
        <p:txBody>
          <a:bodyPr lIns="274320" tIns="457200" rIns="274320" bIns="228600"/>
          <a:lstStyle>
            <a:lvl1pPr>
              <a:defRPr sz="1200">
                <a:solidFill>
                  <a:schemeClr val="tx2"/>
                </a:solidFill>
              </a:defRPr>
            </a:lvl1pPr>
            <a:lvl2pPr>
              <a:defRPr sz="1200">
                <a:solidFill>
                  <a:schemeClr val="tx2"/>
                </a:solidFill>
              </a:defRPr>
            </a:lvl2pPr>
            <a:lvl3pPr>
              <a:buClr>
                <a:schemeClr val="tx2"/>
              </a:buClr>
              <a:defRPr sz="1050">
                <a:solidFill>
                  <a:schemeClr val="tx2"/>
                </a:solidFill>
              </a:defRPr>
            </a:lvl3pPr>
            <a:lvl4pPr marL="0" indent="0">
              <a:buClr>
                <a:schemeClr val="bg2"/>
              </a:buClr>
              <a:buFontTx/>
              <a:buNone/>
              <a:defRPr sz="2100" b="0" i="0">
                <a:solidFill>
                  <a:schemeClr val="tx2"/>
                </a:solidFill>
                <a:latin typeface="Georgia" panose="02040502050405020303" pitchFamily="18" charset="0"/>
              </a:defRPr>
            </a:lvl4pPr>
            <a:lvl5pPr marL="0" indent="0">
              <a:buClr>
                <a:schemeClr val="bg2"/>
              </a:buClr>
              <a:buFontTx/>
              <a:buNone/>
              <a:defRPr sz="4050" b="0" i="0">
                <a:solidFill>
                  <a:schemeClr val="tx2"/>
                </a:solidFill>
                <a:latin typeface="Georgia" panose="02040502050405020303" pitchFamily="18" charset="0"/>
              </a:defRPr>
            </a:lvl5pPr>
            <a:lvl6pPr>
              <a:buFontTx/>
              <a:buNone/>
              <a:defRPr sz="1050" b="0">
                <a:solidFill>
                  <a:schemeClr val="tx2"/>
                </a:solidFill>
                <a:latin typeface="+mn-lt"/>
              </a:defRPr>
            </a:lvl6pPr>
            <a:lvl7pPr>
              <a:buFontTx/>
              <a:buNone/>
              <a:defRPr sz="1050" b="0">
                <a:solidFill>
                  <a:schemeClr val="tx2"/>
                </a:solidFill>
                <a:latin typeface="+mn-lt"/>
              </a:defRPr>
            </a:lvl7pPr>
            <a:lvl8pPr marL="0" indent="0">
              <a:buClr>
                <a:schemeClr val="bg2"/>
              </a:buClr>
              <a:buFontTx/>
              <a:buNone/>
              <a:defRPr sz="1050" b="0">
                <a:solidFill>
                  <a:schemeClr val="tx2"/>
                </a:solidFill>
                <a:latin typeface="+mn-lt"/>
              </a:defRPr>
            </a:lvl8pPr>
            <a:lvl9pPr>
              <a:defRPr sz="105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6091237" y="1244203"/>
            <a:ext cx="2705100" cy="75146"/>
          </a:xfrm>
          <a:prstGeom prst="rect">
            <a:avLst/>
          </a:prstGeom>
          <a:solidFill>
            <a:schemeClr val="accent6"/>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410130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345281" y="1244204"/>
            <a:ext cx="2705100"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3224212" y="1244204"/>
            <a:ext cx="2699147"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6091238" y="1244204"/>
            <a:ext cx="2705100" cy="3563541"/>
          </a:xfrm>
          <a:solidFill>
            <a:schemeClr val="bg2"/>
          </a:solidFill>
        </p:spPr>
        <p:txBody>
          <a:bodyPr lIns="274320" tIns="457200" rIns="274320" bIns="228600"/>
          <a:lstStyle>
            <a:lvl1pPr>
              <a:defRPr sz="1200">
                <a:solidFill>
                  <a:schemeClr val="tx1"/>
                </a:solidFill>
              </a:defRPr>
            </a:lvl1pPr>
            <a:lvl2pPr>
              <a:defRPr sz="1350">
                <a:solidFill>
                  <a:schemeClr val="accent6"/>
                </a:solidFill>
              </a:defRPr>
            </a:lvl2pPr>
            <a:lvl3pPr>
              <a:buClr>
                <a:schemeClr val="accent6"/>
              </a:buClr>
              <a:defRPr sz="1050">
                <a:solidFill>
                  <a:schemeClr val="tx1"/>
                </a:solidFill>
              </a:defRPr>
            </a:lvl3pPr>
            <a:lvl4pPr marL="0" indent="0">
              <a:buClr>
                <a:schemeClr val="bg2"/>
              </a:buClr>
              <a:buFontTx/>
              <a:buNone/>
              <a:defRPr sz="2100" b="0" i="0">
                <a:solidFill>
                  <a:schemeClr val="accent6"/>
                </a:solidFill>
                <a:latin typeface="Georgia" panose="02040502050405020303" pitchFamily="18" charset="0"/>
              </a:defRPr>
            </a:lvl4pPr>
            <a:lvl5pPr marL="0" indent="0">
              <a:buClr>
                <a:schemeClr val="bg2"/>
              </a:buClr>
              <a:buFontTx/>
              <a:buNone/>
              <a:defRPr sz="4050" b="0" i="0">
                <a:solidFill>
                  <a:schemeClr val="accent6"/>
                </a:solidFill>
                <a:latin typeface="Georgia" panose="02040502050405020303" pitchFamily="18" charset="0"/>
              </a:defRPr>
            </a:lvl5pPr>
            <a:lvl6pPr>
              <a:buFontTx/>
              <a:buNone/>
              <a:defRPr sz="1050" b="0">
                <a:solidFill>
                  <a:schemeClr val="tx1"/>
                </a:solidFill>
                <a:latin typeface="+mn-lt"/>
              </a:defRPr>
            </a:lvl6pPr>
            <a:lvl7pPr>
              <a:buFontTx/>
              <a:buNone/>
              <a:defRPr sz="1050" b="0">
                <a:solidFill>
                  <a:schemeClr val="tx1"/>
                </a:solidFill>
                <a:latin typeface="+mn-lt"/>
              </a:defRPr>
            </a:lvl7pPr>
            <a:lvl8pPr marL="0" indent="0">
              <a:buClr>
                <a:schemeClr val="bg2"/>
              </a:buClr>
              <a:buFontTx/>
              <a:buNone/>
              <a:defRPr sz="1050" b="0">
                <a:solidFill>
                  <a:schemeClr val="tx1"/>
                </a:solidFill>
                <a:latin typeface="+mn-lt"/>
              </a:defRPr>
            </a:lvl8pPr>
            <a:lvl9pPr>
              <a:defRPr sz="105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6091237" y="1244203"/>
            <a:ext cx="2705100" cy="7514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a:endParaRPr lang="en-GB" sz="135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40851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45280" y="1240112"/>
            <a:ext cx="1978820" cy="3567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2505868" y="1240112"/>
            <a:ext cx="1978820" cy="3567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4666456" y="1240112"/>
            <a:ext cx="1978820" cy="3567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6827045" y="1240112"/>
            <a:ext cx="1969291" cy="3567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Graphs and Charts</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887081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45281" y="3352868"/>
            <a:ext cx="1916907" cy="1476306"/>
          </a:xfrm>
        </p:spPr>
        <p:txBody>
          <a:bodyPr/>
          <a:lstStyle>
            <a:lvl1pPr>
              <a:defRPr sz="1050"/>
            </a:lvl1pPr>
            <a:lvl2pPr>
              <a:defRPr sz="105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2505868" y="1256176"/>
            <a:ext cx="1980407" cy="3572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4666456" y="1256176"/>
            <a:ext cx="1978820" cy="3572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6874669" y="1256176"/>
            <a:ext cx="1931195" cy="3572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345281" y="1256177"/>
            <a:ext cx="1916907" cy="1916907"/>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Graphs and Charts</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2681478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2262188" y="1244204"/>
            <a:ext cx="4612481"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7055644" y="1244204"/>
            <a:ext cx="1743075"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345281" y="1244204"/>
            <a:ext cx="1743075"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Graphs and Charts</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93153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345282" y="1244204"/>
            <a:ext cx="2705100"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3228975" y="1244204"/>
            <a:ext cx="5567363"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742796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345282" y="1244204"/>
            <a:ext cx="5579268"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6093619" y="1244204"/>
            <a:ext cx="2702718"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647536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45279" y="1244204"/>
            <a:ext cx="4631534" cy="3563541"/>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5131594" y="1244204"/>
            <a:ext cx="1743075"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7055644" y="1244204"/>
            <a:ext cx="1743075"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815133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350044" y="1244204"/>
            <a:ext cx="1743075"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2262187" y="1244204"/>
            <a:ext cx="1750219" cy="356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4181474" y="1244203"/>
            <a:ext cx="4612456" cy="356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40622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lvl="0" algn="l" rtl="0">
              <a:lnSpc>
                <a:spcPct val="88000"/>
              </a:lnSpc>
              <a:spcBef>
                <a:spcPts val="0"/>
              </a:spcBef>
              <a:spcAft>
                <a:spcPts val="0"/>
              </a:spcAft>
              <a:buClr>
                <a:schemeClr val="dk1"/>
              </a:buClr>
              <a:buSzPts val="1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6" name="Google Shape;56;p10"/>
          <p:cNvSpPr txBox="1">
            <a:spLocks noGrp="1"/>
          </p:cNvSpPr>
          <p:nvPr>
            <p:ph type="body" idx="1"/>
          </p:nvPr>
        </p:nvSpPr>
        <p:spPr>
          <a:xfrm>
            <a:off x="435429" y="1049274"/>
            <a:ext cx="2464500" cy="36966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57" name="Google Shape;57;p10"/>
          <p:cNvSpPr txBox="1">
            <a:spLocks noGrp="1"/>
          </p:cNvSpPr>
          <p:nvPr>
            <p:ph type="body" idx="2"/>
          </p:nvPr>
        </p:nvSpPr>
        <p:spPr>
          <a:xfrm>
            <a:off x="3339737" y="1049274"/>
            <a:ext cx="2464500" cy="36966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
        <p:nvSpPr>
          <p:cNvPr id="58" name="Google Shape;58;p10"/>
          <p:cNvSpPr txBox="1">
            <a:spLocks noGrp="1"/>
          </p:cNvSpPr>
          <p:nvPr>
            <p:ph type="body" idx="3"/>
          </p:nvPr>
        </p:nvSpPr>
        <p:spPr>
          <a:xfrm>
            <a:off x="6244045" y="1049274"/>
            <a:ext cx="2464500" cy="3696600"/>
          </a:xfrm>
          <a:prstGeom prst="rect">
            <a:avLst/>
          </a:prstGeom>
          <a:noFill/>
          <a:ln>
            <a:noFill/>
          </a:ln>
        </p:spPr>
        <p:txBody>
          <a:bodyPr spcFirstLastPara="1" wrap="square" lIns="0" tIns="0" rIns="0" bIns="0" anchor="t" anchorCtr="0">
            <a:noAutofit/>
          </a:bodyPr>
          <a:lstStyle>
            <a:lvl1pPr marL="457200" lvl="0" indent="-298450" algn="l" rtl="0">
              <a:spcBef>
                <a:spcPts val="600"/>
              </a:spcBef>
              <a:spcAft>
                <a:spcPts val="0"/>
              </a:spcAft>
              <a:buClr>
                <a:schemeClr val="dk1"/>
              </a:buClr>
              <a:buSzPts val="1100"/>
              <a:buChar char="•"/>
              <a:defRPr sz="1100"/>
            </a:lvl1pPr>
            <a:lvl2pPr marL="914400" lvl="1" indent="-298450" algn="l" rtl="0">
              <a:spcBef>
                <a:spcPts val="300"/>
              </a:spcBef>
              <a:spcAft>
                <a:spcPts val="0"/>
              </a:spcAft>
              <a:buClr>
                <a:schemeClr val="dk1"/>
              </a:buClr>
              <a:buSzPts val="1100"/>
              <a:buChar char="–"/>
              <a:defRPr sz="1100"/>
            </a:lvl2pPr>
            <a:lvl3pPr marL="1371600" lvl="2" indent="-298450" algn="l" rtl="0">
              <a:spcBef>
                <a:spcPts val="300"/>
              </a:spcBef>
              <a:spcAft>
                <a:spcPts val="0"/>
              </a:spcAft>
              <a:buClr>
                <a:schemeClr val="dk1"/>
              </a:buClr>
              <a:buSzPts val="1100"/>
              <a:buChar char="-"/>
              <a:defRPr sz="1100"/>
            </a:lvl3pPr>
            <a:lvl4pPr marL="1828800" lvl="3" indent="-298450" algn="l" rtl="0">
              <a:spcBef>
                <a:spcPts val="300"/>
              </a:spcBef>
              <a:spcAft>
                <a:spcPts val="0"/>
              </a:spcAft>
              <a:buClr>
                <a:schemeClr val="dk1"/>
              </a:buClr>
              <a:buSzPts val="1100"/>
              <a:buChar char="-"/>
              <a:defRPr sz="1100"/>
            </a:lvl4pPr>
            <a:lvl5pPr marL="2286000" lvl="4" indent="-298450" algn="l" rtl="0">
              <a:spcBef>
                <a:spcPts val="300"/>
              </a:spcBef>
              <a:spcAft>
                <a:spcPts val="0"/>
              </a:spcAft>
              <a:buClr>
                <a:schemeClr val="dk1"/>
              </a:buClr>
              <a:buSzPts val="1100"/>
              <a:buChar char="-"/>
              <a:defRPr sz="1100"/>
            </a:lvl5pPr>
            <a:lvl6pPr marL="2743200" lvl="5" indent="-298450" algn="l" rtl="0">
              <a:spcBef>
                <a:spcPts val="300"/>
              </a:spcBef>
              <a:spcAft>
                <a:spcPts val="0"/>
              </a:spcAft>
              <a:buClr>
                <a:schemeClr val="dk1"/>
              </a:buClr>
              <a:buSzPts val="1100"/>
              <a:buChar char="-"/>
              <a:defRPr sz="1100"/>
            </a:lvl6pPr>
            <a:lvl7pPr marL="3200400" lvl="6" indent="-298450" algn="l" rtl="0">
              <a:spcBef>
                <a:spcPts val="300"/>
              </a:spcBef>
              <a:spcAft>
                <a:spcPts val="0"/>
              </a:spcAft>
              <a:buClr>
                <a:schemeClr val="dk1"/>
              </a:buClr>
              <a:buSzPts val="1100"/>
              <a:buChar char="-"/>
              <a:defRPr sz="1100"/>
            </a:lvl7pPr>
            <a:lvl8pPr marL="3657600" lvl="7" indent="-298450" algn="l" rtl="0">
              <a:spcBef>
                <a:spcPts val="300"/>
              </a:spcBef>
              <a:spcAft>
                <a:spcPts val="0"/>
              </a:spcAft>
              <a:buClr>
                <a:schemeClr val="dk1"/>
              </a:buClr>
              <a:buSzPts val="1100"/>
              <a:buChar char="-"/>
              <a:defRPr sz="1100"/>
            </a:lvl8pPr>
            <a:lvl9pPr marL="4114800" lvl="8" indent="-298450" algn="l" rtl="0">
              <a:spcBef>
                <a:spcPts val="300"/>
              </a:spcBef>
              <a:spcAft>
                <a:spcPts val="0"/>
              </a:spcAft>
              <a:buClr>
                <a:schemeClr val="dk1"/>
              </a:buClr>
              <a:buSzPts val="1100"/>
              <a:buChar char="-"/>
              <a:defRPr sz="1100"/>
            </a:lvl9pPr>
          </a:lstStyle>
          <a:p>
            <a:endParaRPr/>
          </a:p>
        </p:txBody>
      </p:sp>
    </p:spTree>
  </p:cSld>
  <p:clrMapOvr>
    <a:masterClrMapping/>
  </p:clrMapOvr>
  <p:extLst>
    <p:ext uri="{DCECCB84-F9BA-43D5-87BE-67443E8EF086}">
      <p15:sldGuideLst xmlns:p15="http://schemas.microsoft.com/office/powerpoint/2012/main">
        <p15:guide id="1" pos="1827">
          <p15:clr>
            <a:srgbClr val="FBAE40"/>
          </p15:clr>
        </p15:guide>
        <p15:guide id="2" pos="2104">
          <p15:clr>
            <a:srgbClr val="FBAE40"/>
          </p15:clr>
        </p15:guide>
        <p15:guide id="3" pos="3656">
          <p15:clr>
            <a:srgbClr val="FBAE40"/>
          </p15:clr>
        </p15:guide>
        <p15:guide id="4" pos="393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45280" y="1244205"/>
            <a:ext cx="6529389" cy="3563540"/>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7055644" y="1244205"/>
            <a:ext cx="1743075" cy="356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2314088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8632185" y="4910137"/>
            <a:ext cx="164153" cy="116681"/>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8632184" y="4950099"/>
            <a:ext cx="0" cy="6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2262194" y="1244206"/>
            <a:ext cx="6534144" cy="3563539"/>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45281" y="1244206"/>
            <a:ext cx="1747838" cy="3563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345282" y="314326"/>
            <a:ext cx="8451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345282" y="129571"/>
            <a:ext cx="8451056" cy="146861"/>
          </a:xfrm>
        </p:spPr>
        <p:txBody>
          <a:bodyPr tIns="36000" bIns="36000" anchor="ctr" anchorCtr="0">
            <a:noAutofit/>
          </a:bodyPr>
          <a:lstStyle>
            <a:lvl1pPr algn="l">
              <a:defRPr sz="6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345281" y="798132"/>
            <a:ext cx="8451056" cy="316292"/>
          </a:xfrm>
        </p:spPr>
        <p:txBody>
          <a:bodyPr tIns="0" rIns="0" bIns="0" anchor="t" anchorCtr="0">
            <a:noAutofit/>
          </a:bodyPr>
          <a:lstStyle>
            <a:lvl1pPr>
              <a:spcAft>
                <a:spcPts val="0"/>
              </a:spcAft>
              <a:buFontTx/>
              <a:buNone/>
              <a:defRPr sz="15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15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408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theme" Target="../theme/theme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23225" y="288025"/>
            <a:ext cx="7485300" cy="338700"/>
          </a:xfrm>
          <a:prstGeom prst="rect">
            <a:avLst/>
          </a:prstGeom>
          <a:noFill/>
          <a:ln>
            <a:noFill/>
          </a:ln>
        </p:spPr>
        <p:txBody>
          <a:bodyPr spcFirstLastPara="1" wrap="square" lIns="0" tIns="0" rIns="0" bIns="0" anchor="b" anchorCtr="0">
            <a:noAutofit/>
          </a:bodyPr>
          <a:lstStyle>
            <a:lvl1pPr marR="0" lvl="0" algn="l" rtl="0">
              <a:lnSpc>
                <a:spcPct val="88000"/>
              </a:lnSpc>
              <a:spcBef>
                <a:spcPts val="0"/>
              </a:spcBef>
              <a:spcAft>
                <a:spcPts val="0"/>
              </a:spcAft>
              <a:buClr>
                <a:srgbClr val="D0006F"/>
              </a:buClr>
              <a:buSzPts val="2100"/>
              <a:buNone/>
              <a:defRPr sz="2100" b="1" i="0" u="none" strike="noStrike" cap="none">
                <a:solidFill>
                  <a:srgbClr val="D0006F"/>
                </a:solidFill>
              </a:defRPr>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7" name="Google Shape;7;p1"/>
          <p:cNvSpPr txBox="1">
            <a:spLocks noGrp="1"/>
          </p:cNvSpPr>
          <p:nvPr>
            <p:ph type="body" idx="1"/>
          </p:nvPr>
        </p:nvSpPr>
        <p:spPr>
          <a:xfrm>
            <a:off x="248200" y="1048950"/>
            <a:ext cx="8654100" cy="3696600"/>
          </a:xfrm>
          <a:prstGeom prst="rect">
            <a:avLst/>
          </a:prstGeom>
          <a:noFill/>
          <a:ln>
            <a:noFill/>
          </a:ln>
        </p:spPr>
        <p:txBody>
          <a:bodyPr spcFirstLastPara="1" wrap="square" lIns="0" tIns="0" rIns="0" bIns="0" anchor="t" anchorCtr="0">
            <a:noAutofit/>
          </a:bodyPr>
          <a:lstStyle>
            <a:lvl1pPr marL="457200" marR="0" lvl="0" indent="-304800" algn="l" rtl="0">
              <a:spcBef>
                <a:spcPts val="600"/>
              </a:spcBef>
              <a:spcAft>
                <a:spcPts val="0"/>
              </a:spcAft>
              <a:buClr>
                <a:schemeClr val="dk1"/>
              </a:buClr>
              <a:buSzPts val="1200"/>
              <a:buChar char="•"/>
              <a:defRPr sz="1200" b="1" i="0" u="none" strike="noStrike" cap="none">
                <a:solidFill>
                  <a:schemeClr val="dk1"/>
                </a:solidFill>
              </a:defRPr>
            </a:lvl1pPr>
            <a:lvl2pPr marL="914400" marR="0" lvl="1"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pic>
        <p:nvPicPr>
          <p:cNvPr id="8" name="Google Shape;8;p1"/>
          <p:cNvPicPr preferRelativeResize="0"/>
          <p:nvPr/>
        </p:nvPicPr>
        <p:blipFill>
          <a:blip r:embed="rId27">
            <a:alphaModFix/>
          </a:blip>
          <a:stretch>
            <a:fillRect/>
          </a:stretch>
        </p:blipFill>
        <p:spPr>
          <a:xfrm>
            <a:off x="248200" y="182400"/>
            <a:ext cx="733399" cy="511725"/>
          </a:xfrm>
          <a:prstGeom prst="rect">
            <a:avLst/>
          </a:prstGeom>
          <a:noFill/>
          <a:ln>
            <a:noFill/>
          </a:ln>
        </p:spPr>
      </p:pic>
      <p:pic>
        <p:nvPicPr>
          <p:cNvPr id="9" name="Google Shape;9;p1"/>
          <p:cNvPicPr preferRelativeResize="0"/>
          <p:nvPr/>
        </p:nvPicPr>
        <p:blipFill>
          <a:blip r:embed="rId28">
            <a:alphaModFix/>
          </a:blip>
          <a:stretch>
            <a:fillRect/>
          </a:stretch>
        </p:blipFill>
        <p:spPr>
          <a:xfrm>
            <a:off x="7920775" y="3400250"/>
            <a:ext cx="1223226" cy="1743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4">
          <p15:clr>
            <a:srgbClr val="F26B43"/>
          </p15:clr>
        </p15:guide>
        <p15:guide id="2" pos="5486">
          <p15:clr>
            <a:srgbClr val="F26B43"/>
          </p15:clr>
        </p15:guide>
        <p15:guide id="3" orient="horz" pos="181">
          <p15:clr>
            <a:srgbClr val="F26B43"/>
          </p15:clr>
        </p15:guide>
        <p15:guide id="4" orient="horz" pos="661">
          <p15:clr>
            <a:srgbClr val="F26B43"/>
          </p15:clr>
        </p15:guide>
        <p15:guide id="5" orient="horz" pos="298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281" y="314326"/>
            <a:ext cx="8451057" cy="483806"/>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45281" y="1250577"/>
            <a:ext cx="8451057" cy="355954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757238" y="4910137"/>
            <a:ext cx="5345906" cy="116681"/>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a:t>
            </a:r>
          </a:p>
        </p:txBody>
      </p:sp>
      <p:sp>
        <p:nvSpPr>
          <p:cNvPr id="6" name="Slide Number Placeholder 5"/>
          <p:cNvSpPr>
            <a:spLocks noGrp="1"/>
          </p:cNvSpPr>
          <p:nvPr>
            <p:ph type="sldNum" sz="quarter" idx="4"/>
          </p:nvPr>
        </p:nvSpPr>
        <p:spPr>
          <a:xfrm>
            <a:off x="8632185" y="4910137"/>
            <a:ext cx="164153" cy="116681"/>
          </a:xfrm>
          <a:prstGeom prst="rect">
            <a:avLst/>
          </a:prstGeom>
        </p:spPr>
        <p:txBody>
          <a:bodyPr vert="horz" lIns="0" tIns="0" rIns="0" bIns="0" rtlCol="0" anchor="b" anchorCtr="0"/>
          <a:lstStyle>
            <a:lvl1pPr algn="r">
              <a:defRPr sz="600" b="1" i="0">
                <a:solidFill>
                  <a:schemeClr val="tx1"/>
                </a:solidFill>
                <a:latin typeface="+mn-lt"/>
                <a:ea typeface="Verdana" panose="020B0604030504040204" pitchFamily="34" charset="0"/>
                <a:cs typeface="Verdana" panose="020B0604030504040204" pitchFamily="34" charset="0"/>
              </a:defRPr>
            </a:lvl1pPr>
            <a:lvl2pPr marL="0" algn="r">
              <a:defRPr sz="600" b="1" i="0">
                <a:solidFill>
                  <a:schemeClr val="tx2"/>
                </a:solidFill>
                <a:latin typeface="+mn-lt"/>
                <a:ea typeface="Verdana" panose="020B0604030504040204" pitchFamily="34" charset="0"/>
                <a:cs typeface="Verdana" panose="020B0604030504040204" pitchFamily="34" charset="0"/>
              </a:defRPr>
            </a:lvl2pPr>
            <a:lvl3pPr marL="0" algn="r">
              <a:defRPr sz="600" b="1" i="0">
                <a:solidFill>
                  <a:schemeClr val="tx1"/>
                </a:solidFill>
                <a:latin typeface="+mn-lt"/>
                <a:ea typeface="Verdana" panose="020B0604030504040204" pitchFamily="34" charset="0"/>
                <a:cs typeface="Verdana" panose="020B0604030504040204" pitchFamily="34" charset="0"/>
              </a:defRPr>
            </a:lvl3pPr>
            <a:lvl4pPr marL="0" algn="r">
              <a:defRPr sz="600" b="1" i="0">
                <a:solidFill>
                  <a:schemeClr val="tx2"/>
                </a:solidFill>
                <a:latin typeface="+mn-lt"/>
                <a:ea typeface="Verdana" panose="020B0604030504040204" pitchFamily="34" charset="0"/>
                <a:cs typeface="Verdana" panose="020B0604030504040204" pitchFamily="34" charset="0"/>
              </a:defRPr>
            </a:lvl4pPr>
            <a:lvl5pPr marL="0" algn="r">
              <a:defRPr sz="600" b="1" i="0">
                <a:solidFill>
                  <a:schemeClr val="tx2"/>
                </a:solidFill>
                <a:latin typeface="+mn-lt"/>
                <a:ea typeface="Verdana" panose="020B0604030504040204" pitchFamily="34" charset="0"/>
                <a:cs typeface="Verdana" panose="020B0604030504040204" pitchFamily="34" charset="0"/>
              </a:defRPr>
            </a:lvl5pPr>
            <a:lvl6pPr marL="0" algn="r">
              <a:defRPr sz="600" b="1" i="0">
                <a:solidFill>
                  <a:schemeClr val="tx2"/>
                </a:solidFill>
                <a:latin typeface="+mn-lt"/>
                <a:ea typeface="Verdana" panose="020B0604030504040204" pitchFamily="34" charset="0"/>
                <a:cs typeface="Verdana" panose="020B0604030504040204" pitchFamily="34" charset="0"/>
              </a:defRPr>
            </a:lvl6pPr>
            <a:lvl7pPr marL="0" algn="r">
              <a:defRPr sz="600" b="1" i="0">
                <a:solidFill>
                  <a:schemeClr val="tx2"/>
                </a:solidFill>
                <a:latin typeface="+mn-lt"/>
                <a:ea typeface="Verdana" panose="020B0604030504040204" pitchFamily="34" charset="0"/>
                <a:cs typeface="Verdana" panose="020B0604030504040204" pitchFamily="34" charset="0"/>
              </a:defRPr>
            </a:lvl7pPr>
            <a:lvl8pPr marL="0" algn="r">
              <a:defRPr sz="600" b="1" i="0">
                <a:solidFill>
                  <a:schemeClr val="tx2"/>
                </a:solidFill>
                <a:latin typeface="+mn-lt"/>
                <a:ea typeface="Verdana" panose="020B0604030504040204" pitchFamily="34" charset="0"/>
                <a:cs typeface="Verdana" panose="020B0604030504040204" pitchFamily="34" charset="0"/>
              </a:defRPr>
            </a:lvl8pPr>
            <a:lvl9pPr marL="0" algn="r">
              <a:defRPr sz="6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7046119" y="4910137"/>
            <a:ext cx="1510904" cy="116681"/>
          </a:xfrm>
          <a:prstGeom prst="rect">
            <a:avLst/>
          </a:prstGeom>
        </p:spPr>
        <p:txBody>
          <a:bodyPr vert="horz" lIns="0" tIns="0" rIns="0" bIns="0" rtlCol="0" anchor="b" anchorCtr="0"/>
          <a:lstStyle>
            <a:lvl1pPr algn="r">
              <a:defRPr sz="600">
                <a:solidFill>
                  <a:schemeClr val="tx1"/>
                </a:solidFill>
              </a:defRPr>
            </a:lvl1pPr>
            <a:lvl2pPr marL="0" algn="r">
              <a:defRPr sz="600"/>
            </a:lvl2pPr>
            <a:lvl3pPr marL="0" algn="r">
              <a:defRPr sz="600"/>
            </a:lvl3pPr>
            <a:lvl4pPr marL="0" algn="r">
              <a:defRPr sz="600"/>
            </a:lvl4pPr>
            <a:lvl5pPr marL="0" algn="r">
              <a:defRPr sz="600"/>
            </a:lvl5pPr>
            <a:lvl6pPr marL="0" algn="r">
              <a:defRPr sz="600"/>
            </a:lvl6pPr>
            <a:lvl7pPr marL="0" algn="r">
              <a:defRPr sz="600"/>
            </a:lvl7pPr>
            <a:lvl8pPr marL="0" algn="r">
              <a:defRPr sz="600"/>
            </a:lvl8pPr>
            <a:lvl9pPr marL="0" algn="r">
              <a:defRPr sz="600"/>
            </a:lvl9pPr>
          </a:lstStyle>
          <a:p>
            <a:r>
              <a:rPr lang="en-US"/>
              <a:t>Confidential</a:t>
            </a:r>
          </a:p>
        </p:txBody>
      </p:sp>
    </p:spTree>
    <p:extLst>
      <p:ext uri="{BB962C8B-B14F-4D97-AF65-F5344CB8AC3E}">
        <p14:creationId xmlns:p14="http://schemas.microsoft.com/office/powerpoint/2010/main" val="27242232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Lst>
  <p:hf hdr="0"/>
  <p:txStyles>
    <p:titleStyle>
      <a:lvl1pPr algn="l" defTabSz="685800" rtl="0" eaLnBrk="1" latinLnBrk="0" hangingPunct="1">
        <a:lnSpc>
          <a:spcPct val="100000"/>
        </a:lnSpc>
        <a:spcBef>
          <a:spcPct val="0"/>
        </a:spcBef>
        <a:buNone/>
        <a:defRPr sz="24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200" b="0" i="0" kern="1200">
          <a:solidFill>
            <a:schemeClr val="tx2"/>
          </a:solidFill>
          <a:latin typeface="+mn-lt"/>
          <a:ea typeface="Roboto" panose="02000000000000000000" pitchFamily="2" charset="0"/>
          <a:cs typeface="Segoe UI" panose="020B0502040204020203" pitchFamily="34" charset="0"/>
        </a:defRPr>
      </a:lvl1pPr>
      <a:lvl2pPr marL="0" indent="0" algn="l" defTabSz="685800" rtl="0" eaLnBrk="1" latinLnBrk="0" hangingPunct="1">
        <a:lnSpc>
          <a:spcPct val="100000"/>
        </a:lnSpc>
        <a:spcBef>
          <a:spcPts val="0"/>
        </a:spcBef>
        <a:spcAft>
          <a:spcPts val="900"/>
        </a:spcAft>
        <a:buClr>
          <a:schemeClr val="accent1"/>
        </a:buClr>
        <a:buFontTx/>
        <a:buNone/>
        <a:tabLst>
          <a:tab pos="210741" algn="l"/>
        </a:tabLst>
        <a:defRPr sz="1350" b="1" i="0" kern="1200">
          <a:solidFill>
            <a:schemeClr val="tx2"/>
          </a:solidFill>
          <a:latin typeface="+mn-lt"/>
          <a:ea typeface="Roboto" panose="02000000000000000000" pitchFamily="2" charset="0"/>
          <a:cs typeface="Segoe UI" panose="020B0502040204020203" pitchFamily="34" charset="0"/>
        </a:defRPr>
      </a:lvl2pPr>
      <a:lvl3pPr marL="117450" indent="-117450"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050" b="0" i="0" kern="1200">
          <a:solidFill>
            <a:schemeClr val="tx2"/>
          </a:solidFill>
          <a:latin typeface="+mn-lt"/>
          <a:ea typeface="Roboto" panose="02000000000000000000" pitchFamily="2" charset="0"/>
          <a:cs typeface="Segoe UI" panose="020B0502040204020203" pitchFamily="34" charset="0"/>
        </a:defRPr>
      </a:lvl3pPr>
      <a:lvl4pPr marL="237600" marR="0" indent="-118800"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050" b="0" i="0" kern="1200">
          <a:solidFill>
            <a:schemeClr val="tx2"/>
          </a:solidFill>
          <a:latin typeface="+mn-lt"/>
          <a:ea typeface="Roboto" panose="02000000000000000000" pitchFamily="2" charset="0"/>
          <a:cs typeface="Segoe UI" panose="020B0502040204020203" pitchFamily="34" charset="0"/>
        </a:defRPr>
      </a:lvl4pPr>
      <a:lvl5pPr marL="356400" indent="-118800"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050" b="0" i="0" kern="1200">
          <a:solidFill>
            <a:schemeClr val="tx2"/>
          </a:solidFill>
          <a:latin typeface="+mn-lt"/>
          <a:ea typeface="Roboto" panose="02000000000000000000" pitchFamily="2" charset="0"/>
          <a:cs typeface="Segoe UI" panose="020B0502040204020203" pitchFamily="34" charset="0"/>
        </a:defRPr>
      </a:lvl5pPr>
      <a:lvl6pPr marL="0" indent="0" algn="l" defTabSz="685800" rtl="0" eaLnBrk="1" latinLnBrk="0" hangingPunct="1">
        <a:lnSpc>
          <a:spcPct val="100000"/>
        </a:lnSpc>
        <a:spcBef>
          <a:spcPts val="0"/>
        </a:spcBef>
        <a:spcAft>
          <a:spcPts val="450"/>
        </a:spcAft>
        <a:buClr>
          <a:schemeClr val="tx1"/>
        </a:buClr>
        <a:buSzPct val="100000"/>
        <a:buFontTx/>
        <a:buNone/>
        <a:tabLst/>
        <a:defRPr sz="1050" b="0" i="0" kern="1200">
          <a:solidFill>
            <a:schemeClr val="tx2"/>
          </a:solidFill>
          <a:latin typeface="+mn-lt"/>
          <a:ea typeface="Roboto" panose="02000000000000000000" pitchFamily="2" charset="0"/>
          <a:cs typeface="Segoe UI" panose="020B0502040204020203" pitchFamily="34" charset="0"/>
        </a:defRPr>
      </a:lvl6pPr>
      <a:lvl7pPr marL="0" indent="0" algn="l" defTabSz="685800" rtl="0" eaLnBrk="1" latinLnBrk="0" hangingPunct="1">
        <a:lnSpc>
          <a:spcPct val="100000"/>
        </a:lnSpc>
        <a:spcBef>
          <a:spcPts val="0"/>
        </a:spcBef>
        <a:spcAft>
          <a:spcPts val="450"/>
        </a:spcAft>
        <a:buClr>
          <a:schemeClr val="tx1"/>
        </a:buClr>
        <a:buSzPct val="100000"/>
        <a:buFontTx/>
        <a:buNone/>
        <a:tabLst/>
        <a:defRPr sz="1200" b="1" i="0" kern="1200">
          <a:solidFill>
            <a:schemeClr val="tx2"/>
          </a:solidFill>
          <a:latin typeface="+mn-lt"/>
          <a:ea typeface="Roboto" panose="02000000000000000000" pitchFamily="2" charset="0"/>
          <a:cs typeface="Segoe UI" panose="020B0502040204020203" pitchFamily="34" charset="0"/>
        </a:defRPr>
      </a:lvl7pPr>
      <a:lvl8pPr marL="118800" indent="-118800" algn="l" defTabSz="685800" rtl="0" eaLnBrk="1" latinLnBrk="0" hangingPunct="1">
        <a:lnSpc>
          <a:spcPct val="100000"/>
        </a:lnSpc>
        <a:spcBef>
          <a:spcPts val="0"/>
        </a:spcBef>
        <a:spcAft>
          <a:spcPts val="450"/>
        </a:spcAft>
        <a:buClr>
          <a:schemeClr val="tx1"/>
        </a:buClr>
        <a:buSzPct val="100000"/>
        <a:buFont typeface="Arial" panose="020B0604020202020204" pitchFamily="34" charset="0"/>
        <a:buChar char="•"/>
        <a:tabLst/>
        <a:defRPr sz="900" b="0" i="0" kern="1200">
          <a:solidFill>
            <a:schemeClr val="tx2"/>
          </a:solidFill>
          <a:latin typeface="+mn-lt"/>
          <a:ea typeface="Roboto" panose="02000000000000000000" pitchFamily="2" charset="0"/>
          <a:cs typeface="Segoe UI" panose="020B0502040204020203" pitchFamily="34" charset="0"/>
        </a:defRPr>
      </a:lvl8pPr>
      <a:lvl9pPr marL="0" indent="0" algn="l" defTabSz="685800" rtl="0" eaLnBrk="1" latinLnBrk="0" hangingPunct="1">
        <a:lnSpc>
          <a:spcPct val="100000"/>
        </a:lnSpc>
        <a:spcBef>
          <a:spcPts val="0"/>
        </a:spcBef>
        <a:spcAft>
          <a:spcPts val="450"/>
        </a:spcAft>
        <a:buClr>
          <a:schemeClr val="tx1"/>
        </a:buClr>
        <a:buSzPct val="100000"/>
        <a:buFontTx/>
        <a:buNone/>
        <a:tabLst/>
        <a:defRPr sz="405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281" y="314326"/>
            <a:ext cx="8451057" cy="483806"/>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45281" y="1250577"/>
            <a:ext cx="8451057" cy="355954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757238" y="4910137"/>
            <a:ext cx="5345906" cy="116681"/>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Graphs and Charts</a:t>
            </a:r>
          </a:p>
        </p:txBody>
      </p:sp>
      <p:sp>
        <p:nvSpPr>
          <p:cNvPr id="6" name="Slide Number Placeholder 5"/>
          <p:cNvSpPr>
            <a:spLocks noGrp="1"/>
          </p:cNvSpPr>
          <p:nvPr>
            <p:ph type="sldNum" sz="quarter" idx="4"/>
          </p:nvPr>
        </p:nvSpPr>
        <p:spPr>
          <a:xfrm>
            <a:off x="8632185" y="4910137"/>
            <a:ext cx="164153" cy="116681"/>
          </a:xfrm>
          <a:prstGeom prst="rect">
            <a:avLst/>
          </a:prstGeom>
        </p:spPr>
        <p:txBody>
          <a:bodyPr vert="horz" lIns="0" tIns="0" rIns="0" bIns="0" rtlCol="0" anchor="b" anchorCtr="0"/>
          <a:lstStyle>
            <a:lvl1pPr algn="r">
              <a:defRPr sz="600" b="1" i="0">
                <a:solidFill>
                  <a:schemeClr val="tx1"/>
                </a:solidFill>
                <a:latin typeface="+mn-lt"/>
                <a:ea typeface="Verdana" panose="020B0604030504040204" pitchFamily="34" charset="0"/>
                <a:cs typeface="Verdana" panose="020B0604030504040204" pitchFamily="34" charset="0"/>
              </a:defRPr>
            </a:lvl1pPr>
            <a:lvl2pPr marL="0" algn="r">
              <a:defRPr sz="600" b="1" i="0">
                <a:solidFill>
                  <a:schemeClr val="tx2"/>
                </a:solidFill>
                <a:latin typeface="+mn-lt"/>
                <a:ea typeface="Verdana" panose="020B0604030504040204" pitchFamily="34" charset="0"/>
                <a:cs typeface="Verdana" panose="020B0604030504040204" pitchFamily="34" charset="0"/>
              </a:defRPr>
            </a:lvl2pPr>
            <a:lvl3pPr marL="0" algn="r">
              <a:defRPr sz="600" b="1" i="0">
                <a:solidFill>
                  <a:schemeClr val="tx1"/>
                </a:solidFill>
                <a:latin typeface="+mn-lt"/>
                <a:ea typeface="Verdana" panose="020B0604030504040204" pitchFamily="34" charset="0"/>
                <a:cs typeface="Verdana" panose="020B0604030504040204" pitchFamily="34" charset="0"/>
              </a:defRPr>
            </a:lvl3pPr>
            <a:lvl4pPr marL="0" algn="r">
              <a:defRPr sz="600" b="1" i="0">
                <a:solidFill>
                  <a:schemeClr val="tx2"/>
                </a:solidFill>
                <a:latin typeface="+mn-lt"/>
                <a:ea typeface="Verdana" panose="020B0604030504040204" pitchFamily="34" charset="0"/>
                <a:cs typeface="Verdana" panose="020B0604030504040204" pitchFamily="34" charset="0"/>
              </a:defRPr>
            </a:lvl4pPr>
            <a:lvl5pPr marL="0" algn="r">
              <a:defRPr sz="600" b="1" i="0">
                <a:solidFill>
                  <a:schemeClr val="tx2"/>
                </a:solidFill>
                <a:latin typeface="+mn-lt"/>
                <a:ea typeface="Verdana" panose="020B0604030504040204" pitchFamily="34" charset="0"/>
                <a:cs typeface="Verdana" panose="020B0604030504040204" pitchFamily="34" charset="0"/>
              </a:defRPr>
            </a:lvl5pPr>
            <a:lvl6pPr marL="0" algn="r">
              <a:defRPr sz="600" b="1" i="0">
                <a:solidFill>
                  <a:schemeClr val="tx2"/>
                </a:solidFill>
                <a:latin typeface="+mn-lt"/>
                <a:ea typeface="Verdana" panose="020B0604030504040204" pitchFamily="34" charset="0"/>
                <a:cs typeface="Verdana" panose="020B0604030504040204" pitchFamily="34" charset="0"/>
              </a:defRPr>
            </a:lvl6pPr>
            <a:lvl7pPr marL="0" algn="r">
              <a:defRPr sz="600" b="1" i="0">
                <a:solidFill>
                  <a:schemeClr val="tx2"/>
                </a:solidFill>
                <a:latin typeface="+mn-lt"/>
                <a:ea typeface="Verdana" panose="020B0604030504040204" pitchFamily="34" charset="0"/>
                <a:cs typeface="Verdana" panose="020B0604030504040204" pitchFamily="34" charset="0"/>
              </a:defRPr>
            </a:lvl7pPr>
            <a:lvl8pPr marL="0" algn="r">
              <a:defRPr sz="600" b="1" i="0">
                <a:solidFill>
                  <a:schemeClr val="tx2"/>
                </a:solidFill>
                <a:latin typeface="+mn-lt"/>
                <a:ea typeface="Verdana" panose="020B0604030504040204" pitchFamily="34" charset="0"/>
                <a:cs typeface="Verdana" panose="020B0604030504040204" pitchFamily="34" charset="0"/>
              </a:defRPr>
            </a:lvl8pPr>
            <a:lvl9pPr marL="0" algn="r">
              <a:defRPr sz="6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7046119" y="4910137"/>
            <a:ext cx="1510904" cy="116681"/>
          </a:xfrm>
          <a:prstGeom prst="rect">
            <a:avLst/>
          </a:prstGeom>
        </p:spPr>
        <p:txBody>
          <a:bodyPr vert="horz" lIns="0" tIns="0" rIns="0" bIns="0" rtlCol="0" anchor="b" anchorCtr="0"/>
          <a:lstStyle>
            <a:lvl1pPr algn="r">
              <a:defRPr sz="600">
                <a:solidFill>
                  <a:schemeClr val="tx1"/>
                </a:solidFill>
              </a:defRPr>
            </a:lvl1pPr>
            <a:lvl2pPr marL="0" algn="r">
              <a:defRPr sz="600"/>
            </a:lvl2pPr>
            <a:lvl3pPr marL="0" algn="r">
              <a:defRPr sz="600"/>
            </a:lvl3pPr>
            <a:lvl4pPr marL="0" algn="r">
              <a:defRPr sz="600"/>
            </a:lvl4pPr>
            <a:lvl5pPr marL="0" algn="r">
              <a:defRPr sz="600"/>
            </a:lvl5pPr>
            <a:lvl6pPr marL="0" algn="r">
              <a:defRPr sz="600"/>
            </a:lvl6pPr>
            <a:lvl7pPr marL="0" algn="r">
              <a:defRPr sz="600"/>
            </a:lvl7pPr>
            <a:lvl8pPr marL="0" algn="r">
              <a:defRPr sz="600"/>
            </a:lvl8pPr>
            <a:lvl9pPr marL="0" algn="r">
              <a:defRPr sz="600"/>
            </a:lvl9pPr>
          </a:lstStyle>
          <a:p>
            <a:r>
              <a:rPr lang="en-GB"/>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685800" y="4931569"/>
            <a:ext cx="0" cy="952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341239" y="4910137"/>
            <a:ext cx="340838" cy="116681"/>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sz="600" b="1" spc="0"/>
              <a:t>Ve</a:t>
            </a:r>
            <a:r>
              <a:rPr lang="en-US" sz="600" b="1" spc="0" baseline="0"/>
              <a:t>rian</a:t>
            </a:r>
          </a:p>
        </p:txBody>
      </p:sp>
    </p:spTree>
    <p:extLst>
      <p:ext uri="{BB962C8B-B14F-4D97-AF65-F5344CB8AC3E}">
        <p14:creationId xmlns:p14="http://schemas.microsoft.com/office/powerpoint/2010/main" val="29644446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Lst>
  <p:hf hdr="0"/>
  <p:txStyles>
    <p:titleStyle>
      <a:lvl1pPr algn="l" defTabSz="685800" rtl="0" eaLnBrk="1" latinLnBrk="0" hangingPunct="1">
        <a:lnSpc>
          <a:spcPct val="100000"/>
        </a:lnSpc>
        <a:spcBef>
          <a:spcPct val="0"/>
        </a:spcBef>
        <a:buNone/>
        <a:defRPr sz="24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200" b="0" i="0" kern="1200">
          <a:solidFill>
            <a:schemeClr val="tx2"/>
          </a:solidFill>
          <a:latin typeface="+mn-lt"/>
          <a:ea typeface="Roboto" panose="02000000000000000000" pitchFamily="2" charset="0"/>
          <a:cs typeface="Segoe UI" panose="020B0502040204020203" pitchFamily="34" charset="0"/>
        </a:defRPr>
      </a:lvl1pPr>
      <a:lvl2pPr marL="0" indent="0" algn="l" defTabSz="685800" rtl="0" eaLnBrk="1" latinLnBrk="0" hangingPunct="1">
        <a:lnSpc>
          <a:spcPct val="100000"/>
        </a:lnSpc>
        <a:spcBef>
          <a:spcPts val="0"/>
        </a:spcBef>
        <a:spcAft>
          <a:spcPts val="900"/>
        </a:spcAft>
        <a:buClr>
          <a:schemeClr val="accent1"/>
        </a:buClr>
        <a:buFontTx/>
        <a:buNone/>
        <a:tabLst>
          <a:tab pos="210741" algn="l"/>
        </a:tabLst>
        <a:defRPr sz="1350" b="1" i="0" kern="1200">
          <a:solidFill>
            <a:schemeClr val="tx2"/>
          </a:solidFill>
          <a:latin typeface="+mn-lt"/>
          <a:ea typeface="Roboto" panose="02000000000000000000" pitchFamily="2" charset="0"/>
          <a:cs typeface="Segoe UI" panose="020B0502040204020203" pitchFamily="34" charset="0"/>
        </a:defRPr>
      </a:lvl2pPr>
      <a:lvl3pPr marL="117450" indent="-117450"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050" b="0" i="0" kern="1200">
          <a:solidFill>
            <a:schemeClr val="tx2"/>
          </a:solidFill>
          <a:latin typeface="+mn-lt"/>
          <a:ea typeface="Roboto" panose="02000000000000000000" pitchFamily="2" charset="0"/>
          <a:cs typeface="Segoe UI" panose="020B0502040204020203" pitchFamily="34" charset="0"/>
        </a:defRPr>
      </a:lvl3pPr>
      <a:lvl4pPr marL="237600" marR="0" indent="-118800"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050" b="0" i="0" kern="1200">
          <a:solidFill>
            <a:schemeClr val="tx2"/>
          </a:solidFill>
          <a:latin typeface="+mn-lt"/>
          <a:ea typeface="Roboto" panose="02000000000000000000" pitchFamily="2" charset="0"/>
          <a:cs typeface="Segoe UI" panose="020B0502040204020203" pitchFamily="34" charset="0"/>
        </a:defRPr>
      </a:lvl4pPr>
      <a:lvl5pPr marL="356400" indent="-118800"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050" b="0" i="0" kern="1200">
          <a:solidFill>
            <a:schemeClr val="tx2"/>
          </a:solidFill>
          <a:latin typeface="+mn-lt"/>
          <a:ea typeface="Roboto" panose="02000000000000000000" pitchFamily="2" charset="0"/>
          <a:cs typeface="Segoe UI" panose="020B0502040204020203" pitchFamily="34" charset="0"/>
        </a:defRPr>
      </a:lvl5pPr>
      <a:lvl6pPr marL="0" indent="0" algn="l" defTabSz="685800" rtl="0" eaLnBrk="1" latinLnBrk="0" hangingPunct="1">
        <a:lnSpc>
          <a:spcPct val="100000"/>
        </a:lnSpc>
        <a:spcBef>
          <a:spcPts val="0"/>
        </a:spcBef>
        <a:spcAft>
          <a:spcPts val="450"/>
        </a:spcAft>
        <a:buClr>
          <a:schemeClr val="tx1"/>
        </a:buClr>
        <a:buSzPct val="100000"/>
        <a:buFontTx/>
        <a:buNone/>
        <a:tabLst/>
        <a:defRPr sz="1050" b="0" i="0" kern="1200">
          <a:solidFill>
            <a:schemeClr val="tx2"/>
          </a:solidFill>
          <a:latin typeface="+mn-lt"/>
          <a:ea typeface="Roboto" panose="02000000000000000000" pitchFamily="2" charset="0"/>
          <a:cs typeface="Segoe UI" panose="020B0502040204020203" pitchFamily="34" charset="0"/>
        </a:defRPr>
      </a:lvl6pPr>
      <a:lvl7pPr marL="0" indent="0" algn="l" defTabSz="685800" rtl="0" eaLnBrk="1" latinLnBrk="0" hangingPunct="1">
        <a:lnSpc>
          <a:spcPct val="100000"/>
        </a:lnSpc>
        <a:spcBef>
          <a:spcPts val="0"/>
        </a:spcBef>
        <a:spcAft>
          <a:spcPts val="450"/>
        </a:spcAft>
        <a:buClr>
          <a:schemeClr val="tx1"/>
        </a:buClr>
        <a:buSzPct val="100000"/>
        <a:buFontTx/>
        <a:buNone/>
        <a:tabLst/>
        <a:defRPr sz="1200" b="1" i="0" kern="1200">
          <a:solidFill>
            <a:schemeClr val="tx2"/>
          </a:solidFill>
          <a:latin typeface="+mn-lt"/>
          <a:ea typeface="Roboto" panose="02000000000000000000" pitchFamily="2" charset="0"/>
          <a:cs typeface="Segoe UI" panose="020B0502040204020203" pitchFamily="34" charset="0"/>
        </a:defRPr>
      </a:lvl7pPr>
      <a:lvl8pPr marL="117450" indent="-117450" algn="l" defTabSz="685800" rtl="0" eaLnBrk="1" latinLnBrk="0" hangingPunct="1">
        <a:lnSpc>
          <a:spcPct val="100000"/>
        </a:lnSpc>
        <a:spcBef>
          <a:spcPts val="0"/>
        </a:spcBef>
        <a:spcAft>
          <a:spcPts val="450"/>
        </a:spcAft>
        <a:buClr>
          <a:schemeClr val="tx1"/>
        </a:buClr>
        <a:buSzPct val="100000"/>
        <a:buFont typeface="Arial" panose="020B0604020202020204" pitchFamily="34" charset="0"/>
        <a:buChar char="•"/>
        <a:tabLst/>
        <a:defRPr sz="900" b="0" i="0" kern="1200">
          <a:solidFill>
            <a:schemeClr val="tx2"/>
          </a:solidFill>
          <a:latin typeface="+mn-lt"/>
          <a:ea typeface="Roboto" panose="02000000000000000000" pitchFamily="2" charset="0"/>
          <a:cs typeface="Segoe UI" panose="020B0502040204020203" pitchFamily="34" charset="0"/>
        </a:defRPr>
      </a:lvl8pPr>
      <a:lvl9pPr marL="0" indent="0" algn="l" defTabSz="685800" rtl="0" eaLnBrk="1" latinLnBrk="0" hangingPunct="1">
        <a:lnSpc>
          <a:spcPct val="100000"/>
        </a:lnSpc>
        <a:spcBef>
          <a:spcPts val="0"/>
        </a:spcBef>
        <a:spcAft>
          <a:spcPts val="450"/>
        </a:spcAft>
        <a:buClr>
          <a:schemeClr val="tx1"/>
        </a:buClr>
        <a:buSzPct val="100000"/>
        <a:buFontTx/>
        <a:buNone/>
        <a:tabLst/>
        <a:defRPr sz="405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body" idx="1"/>
          </p:nvPr>
        </p:nvSpPr>
        <p:spPr>
          <a:xfrm>
            <a:off x="259200" y="1351725"/>
            <a:ext cx="8449500" cy="13002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GB"/>
              <a:t>Implementing a new push-to-web mixed-mode survey:</a:t>
            </a:r>
            <a:endParaRPr/>
          </a:p>
          <a:p>
            <a:pPr marL="0" lvl="0" indent="0" algn="l" rtl="0">
              <a:spcBef>
                <a:spcPts val="0"/>
              </a:spcBef>
              <a:spcAft>
                <a:spcPts val="0"/>
              </a:spcAft>
              <a:buNone/>
            </a:pPr>
            <a:r>
              <a:rPr lang="en-GB"/>
              <a:t>The DCMS Participation Survey</a:t>
            </a:r>
            <a:endParaRPr/>
          </a:p>
        </p:txBody>
      </p:sp>
      <p:sp>
        <p:nvSpPr>
          <p:cNvPr id="156" name="Google Shape;156;p27"/>
          <p:cNvSpPr txBox="1">
            <a:spLocks noGrp="1"/>
          </p:cNvSpPr>
          <p:nvPr>
            <p:ph type="body" idx="2"/>
          </p:nvPr>
        </p:nvSpPr>
        <p:spPr>
          <a:xfrm>
            <a:off x="259200" y="2844600"/>
            <a:ext cx="7776900" cy="4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Penny Gaught-Allen</a:t>
            </a:r>
            <a:endParaRPr/>
          </a:p>
          <a:p>
            <a:pPr marL="0" lvl="0" indent="0" algn="l" rtl="0">
              <a:spcBef>
                <a:spcPts val="0"/>
              </a:spcBef>
              <a:spcAft>
                <a:spcPts val="0"/>
              </a:spcAft>
              <a:buNone/>
            </a:pPr>
            <a:r>
              <a:rPr lang="en-GB"/>
              <a:t>Central Analysis Team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Response optimisation</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4" name="Text Placeholder 3">
            <a:extLst>
              <a:ext uri="{FF2B5EF4-FFF2-40B4-BE49-F238E27FC236}">
                <a16:creationId xmlns:a16="http://schemas.microsoft.com/office/drawing/2014/main" id="{51538760-CF66-2DA0-E8B0-D12CEFFDB3CB}"/>
              </a:ext>
            </a:extLst>
          </p:cNvPr>
          <p:cNvSpPr>
            <a:spLocks noGrp="1"/>
          </p:cNvSpPr>
          <p:nvPr>
            <p:ph type="body" sz="quarter" idx="22"/>
          </p:nvPr>
        </p:nvSpPr>
        <p:spPr>
          <a:xfrm>
            <a:off x="345281" y="798132"/>
            <a:ext cx="7334251" cy="316292"/>
          </a:xfrm>
        </p:spPr>
        <p:txBody>
          <a:bodyPr/>
          <a:lstStyle/>
          <a:p>
            <a:r>
              <a:rPr lang="en-GB" dirty="0"/>
              <a:t>Minimum individual level response rate of 20% but otherwise control variation</a:t>
            </a:r>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10</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pSp>
        <p:nvGrpSpPr>
          <p:cNvPr id="12" name="Group 11">
            <a:extLst>
              <a:ext uri="{FF2B5EF4-FFF2-40B4-BE49-F238E27FC236}">
                <a16:creationId xmlns:a16="http://schemas.microsoft.com/office/drawing/2014/main" id="{BA1937A1-A518-A6DB-60CB-A1E432EC3DD4}"/>
              </a:ext>
            </a:extLst>
          </p:cNvPr>
          <p:cNvGrpSpPr/>
          <p:nvPr/>
        </p:nvGrpSpPr>
        <p:grpSpPr>
          <a:xfrm>
            <a:off x="2540144" y="1338959"/>
            <a:ext cx="1735273" cy="1116111"/>
            <a:chOff x="3883038" y="2233613"/>
            <a:chExt cx="3601329" cy="1675757"/>
          </a:xfrm>
        </p:grpSpPr>
        <p:sp>
          <p:nvSpPr>
            <p:cNvPr id="13" name="Rectangle 12">
              <a:extLst>
                <a:ext uri="{FF2B5EF4-FFF2-40B4-BE49-F238E27FC236}">
                  <a16:creationId xmlns:a16="http://schemas.microsoft.com/office/drawing/2014/main" id="{3A8B9B9A-2C47-9010-1F3B-DB1B9CB7E231}"/>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Principal tool 1: </a:t>
              </a:r>
            </a:p>
            <a:p>
              <a:pPr defTabSz="342900">
                <a:buClrTx/>
              </a:pPr>
              <a:r>
                <a:rPr lang="en-US" sz="1050" b="1" kern="1200" dirty="0">
                  <a:solidFill>
                    <a:srgbClr val="736868"/>
                  </a:solidFill>
                  <a:latin typeface="Century Gothic" panose="020B0502020202020204" pitchFamily="34" charset="0"/>
                  <a:ea typeface="+mn-ea"/>
                  <a:cs typeface="+mn-cs"/>
                </a:rPr>
                <a:t>vary number of reminders</a:t>
              </a:r>
            </a:p>
            <a:p>
              <a:pPr defTabSz="342900">
                <a:buClrTx/>
              </a:pPr>
              <a:endParaRPr lang="en-US" sz="1050" kern="1200" dirty="0">
                <a:solidFill>
                  <a:srgbClr val="282626"/>
                </a:solidFill>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D5789793-6054-F867-883C-6FF184CBD0DF}"/>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25" name="Group 24">
            <a:extLst>
              <a:ext uri="{FF2B5EF4-FFF2-40B4-BE49-F238E27FC236}">
                <a16:creationId xmlns:a16="http://schemas.microsoft.com/office/drawing/2014/main" id="{083BB2E4-DD25-BB64-DAD5-0113D3C682CE}"/>
              </a:ext>
            </a:extLst>
          </p:cNvPr>
          <p:cNvGrpSpPr/>
          <p:nvPr/>
        </p:nvGrpSpPr>
        <p:grpSpPr>
          <a:xfrm>
            <a:off x="2540144" y="2706784"/>
            <a:ext cx="1735273" cy="1945553"/>
            <a:chOff x="3883038" y="2233613"/>
            <a:chExt cx="3601329" cy="2921101"/>
          </a:xfrm>
        </p:grpSpPr>
        <p:sp>
          <p:nvSpPr>
            <p:cNvPr id="26" name="Rectangle 25">
              <a:extLst>
                <a:ext uri="{FF2B5EF4-FFF2-40B4-BE49-F238E27FC236}">
                  <a16:creationId xmlns:a16="http://schemas.microsoft.com/office/drawing/2014/main" id="{8E871652-A656-3960-60FC-6ECF8CD4DB6D}"/>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Well-known web response patterns</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M2 = 65-85% of M1</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M3 = 35-45% of M1</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M4 = 20-30% of M1</a:t>
              </a:r>
            </a:p>
          </p:txBody>
        </p:sp>
        <p:sp>
          <p:nvSpPr>
            <p:cNvPr id="27" name="Rectangle 26">
              <a:extLst>
                <a:ext uri="{FF2B5EF4-FFF2-40B4-BE49-F238E27FC236}">
                  <a16:creationId xmlns:a16="http://schemas.microsoft.com/office/drawing/2014/main" id="{D70DC0AC-6056-C84E-9212-42FFC6E82E43}"/>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28" name="Group 27">
            <a:extLst>
              <a:ext uri="{FF2B5EF4-FFF2-40B4-BE49-F238E27FC236}">
                <a16:creationId xmlns:a16="http://schemas.microsoft.com/office/drawing/2014/main" id="{0A37C12E-CCDF-B403-0958-0878E9B6BBA1}"/>
              </a:ext>
            </a:extLst>
          </p:cNvPr>
          <p:cNvGrpSpPr/>
          <p:nvPr/>
        </p:nvGrpSpPr>
        <p:grpSpPr>
          <a:xfrm>
            <a:off x="345281" y="1348421"/>
            <a:ext cx="1735273" cy="1116111"/>
            <a:chOff x="3883038" y="2233613"/>
            <a:chExt cx="3601329" cy="1675757"/>
          </a:xfrm>
        </p:grpSpPr>
        <p:sp>
          <p:nvSpPr>
            <p:cNvPr id="29" name="Rectangle 28">
              <a:extLst>
                <a:ext uri="{FF2B5EF4-FFF2-40B4-BE49-F238E27FC236}">
                  <a16:creationId xmlns:a16="http://schemas.microsoft.com/office/drawing/2014/main" id="{CFD8CF59-AFAB-F5E6-702E-A0498483DE75}"/>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Vary contact designs between strata</a:t>
              </a:r>
            </a:p>
          </p:txBody>
        </p:sp>
        <p:sp>
          <p:nvSpPr>
            <p:cNvPr id="30" name="Rectangle 29">
              <a:extLst>
                <a:ext uri="{FF2B5EF4-FFF2-40B4-BE49-F238E27FC236}">
                  <a16:creationId xmlns:a16="http://schemas.microsoft.com/office/drawing/2014/main" id="{88CC26E0-FD92-4EB2-CF13-1720DF65C7EE}"/>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1" name="Group 30">
            <a:extLst>
              <a:ext uri="{FF2B5EF4-FFF2-40B4-BE49-F238E27FC236}">
                <a16:creationId xmlns:a16="http://schemas.microsoft.com/office/drawing/2014/main" id="{6EA30899-7112-7C59-44A3-57BC8C49E9A5}"/>
              </a:ext>
            </a:extLst>
          </p:cNvPr>
          <p:cNvGrpSpPr/>
          <p:nvPr/>
        </p:nvGrpSpPr>
        <p:grpSpPr>
          <a:xfrm>
            <a:off x="345281" y="2716246"/>
            <a:ext cx="1735273" cy="1945553"/>
            <a:chOff x="3883038" y="2233613"/>
            <a:chExt cx="3601329" cy="2921101"/>
          </a:xfrm>
        </p:grpSpPr>
        <p:sp>
          <p:nvSpPr>
            <p:cNvPr id="32" name="Rectangle 31">
              <a:extLst>
                <a:ext uri="{FF2B5EF4-FFF2-40B4-BE49-F238E27FC236}">
                  <a16:creationId xmlns:a16="http://schemas.microsoft.com/office/drawing/2014/main" id="{B96B26BA-411D-5CB9-4293-D051EF76F711}"/>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Address strata correlated with personal characteristics &amp; response probability</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*Age</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*Education</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*Income/wealth</a:t>
              </a:r>
            </a:p>
          </p:txBody>
        </p:sp>
        <p:sp>
          <p:nvSpPr>
            <p:cNvPr id="33" name="Rectangle 32">
              <a:extLst>
                <a:ext uri="{FF2B5EF4-FFF2-40B4-BE49-F238E27FC236}">
                  <a16:creationId xmlns:a16="http://schemas.microsoft.com/office/drawing/2014/main" id="{B78FFDD0-7431-4DFB-0EED-65A0C3137EB9}"/>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4" name="Group 33">
            <a:extLst>
              <a:ext uri="{FF2B5EF4-FFF2-40B4-BE49-F238E27FC236}">
                <a16:creationId xmlns:a16="http://schemas.microsoft.com/office/drawing/2014/main" id="{294E2AF5-135A-ABE3-D75A-15BFD7490BF5}"/>
              </a:ext>
            </a:extLst>
          </p:cNvPr>
          <p:cNvGrpSpPr/>
          <p:nvPr/>
        </p:nvGrpSpPr>
        <p:grpSpPr>
          <a:xfrm>
            <a:off x="4735007" y="1337913"/>
            <a:ext cx="1735273" cy="1116111"/>
            <a:chOff x="3883038" y="2233613"/>
            <a:chExt cx="3601329" cy="1675757"/>
          </a:xfrm>
        </p:grpSpPr>
        <p:sp>
          <p:nvSpPr>
            <p:cNvPr id="35" name="Rectangle 34">
              <a:extLst>
                <a:ext uri="{FF2B5EF4-FFF2-40B4-BE49-F238E27FC236}">
                  <a16:creationId xmlns:a16="http://schemas.microsoft.com/office/drawing/2014/main" id="{E2450BCA-6DA3-9B2C-CE70-E838D12BCCC8}"/>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Principal tool 2: </a:t>
              </a:r>
            </a:p>
            <a:p>
              <a:pPr defTabSz="342900">
                <a:buClrTx/>
              </a:pPr>
              <a:r>
                <a:rPr lang="en-US" sz="1050" b="1" kern="1200" dirty="0">
                  <a:solidFill>
                    <a:srgbClr val="736868"/>
                  </a:solidFill>
                  <a:latin typeface="Century Gothic" panose="020B0502020202020204" pitchFamily="34" charset="0"/>
                  <a:ea typeface="+mn-ea"/>
                  <a:cs typeface="+mn-cs"/>
                </a:rPr>
                <a:t>selective proactive provision of paper</a:t>
              </a:r>
            </a:p>
          </p:txBody>
        </p:sp>
        <p:sp>
          <p:nvSpPr>
            <p:cNvPr id="36" name="Rectangle 35">
              <a:extLst>
                <a:ext uri="{FF2B5EF4-FFF2-40B4-BE49-F238E27FC236}">
                  <a16:creationId xmlns:a16="http://schemas.microsoft.com/office/drawing/2014/main" id="{9154FB29-3D8E-18DA-FD3C-2A237B304B67}"/>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7" name="Group 36">
            <a:extLst>
              <a:ext uri="{FF2B5EF4-FFF2-40B4-BE49-F238E27FC236}">
                <a16:creationId xmlns:a16="http://schemas.microsoft.com/office/drawing/2014/main" id="{5119B436-3896-C392-4AC7-F5AB57FEA6DC}"/>
              </a:ext>
            </a:extLst>
          </p:cNvPr>
          <p:cNvGrpSpPr/>
          <p:nvPr/>
        </p:nvGrpSpPr>
        <p:grpSpPr>
          <a:xfrm>
            <a:off x="4735007" y="2705739"/>
            <a:ext cx="1735273" cy="1945553"/>
            <a:chOff x="3883038" y="2233613"/>
            <a:chExt cx="3601329" cy="2921101"/>
          </a:xfrm>
        </p:grpSpPr>
        <p:sp>
          <p:nvSpPr>
            <p:cNvPr id="38" name="Rectangle 37">
              <a:extLst>
                <a:ext uri="{FF2B5EF4-FFF2-40B4-BE49-F238E27FC236}">
                  <a16:creationId xmlns:a16="http://schemas.microsoft.com/office/drawing/2014/main" id="{38A435AC-02AA-7985-1B1A-8E45420B09EC}"/>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Paper = less complete data</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Limitation on </a:t>
              </a:r>
              <a:r>
                <a:rPr lang="en-US" sz="1050" kern="1200" dirty="0" err="1">
                  <a:solidFill>
                    <a:srgbClr val="736868">
                      <a:lumMod val="75000"/>
                    </a:srgbClr>
                  </a:solidFill>
                  <a:latin typeface="Century Gothic" panose="020B0502020202020204" pitchFamily="34" charset="0"/>
                  <a:ea typeface="+mn-ea"/>
                  <a:cs typeface="+mn-cs"/>
                </a:rPr>
                <a:t>q’re</a:t>
              </a:r>
              <a:r>
                <a:rPr lang="en-US" sz="1050" kern="1200" dirty="0">
                  <a:solidFill>
                    <a:srgbClr val="736868">
                      <a:lumMod val="75000"/>
                    </a:srgbClr>
                  </a:solidFill>
                  <a:latin typeface="Century Gothic" panose="020B0502020202020204" pitchFamily="34" charset="0"/>
                  <a:ea typeface="+mn-ea"/>
                  <a:cs typeface="+mn-cs"/>
                </a:rPr>
                <a:t> complexity</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Extra printing &amp; postage costs</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Displacement effect on web data (≈1/3)</a:t>
              </a:r>
            </a:p>
            <a:p>
              <a:pPr defTabSz="342900">
                <a:spcAft>
                  <a:spcPts val="450"/>
                </a:spcAft>
                <a:buClrTx/>
              </a:pPr>
              <a:endParaRPr lang="en-US" sz="1050" kern="1200" dirty="0">
                <a:latin typeface="Century Gothic" panose="020B0502020202020204" pitchFamily="34" charset="0"/>
                <a:ea typeface="+mn-ea"/>
                <a:cs typeface="+mn-cs"/>
              </a:endParaRPr>
            </a:p>
          </p:txBody>
        </p:sp>
        <p:sp>
          <p:nvSpPr>
            <p:cNvPr id="39" name="Rectangle 38">
              <a:extLst>
                <a:ext uri="{FF2B5EF4-FFF2-40B4-BE49-F238E27FC236}">
                  <a16:creationId xmlns:a16="http://schemas.microsoft.com/office/drawing/2014/main" id="{8544B554-E111-FB52-A9A5-8F8FE6B19F84}"/>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40" name="Group 39">
            <a:extLst>
              <a:ext uri="{FF2B5EF4-FFF2-40B4-BE49-F238E27FC236}">
                <a16:creationId xmlns:a16="http://schemas.microsoft.com/office/drawing/2014/main" id="{8A547706-28A1-D330-1754-DEC4F228F8C2}"/>
              </a:ext>
            </a:extLst>
          </p:cNvPr>
          <p:cNvGrpSpPr/>
          <p:nvPr/>
        </p:nvGrpSpPr>
        <p:grpSpPr>
          <a:xfrm>
            <a:off x="6929870" y="1330743"/>
            <a:ext cx="1735273" cy="1116111"/>
            <a:chOff x="3883038" y="2233613"/>
            <a:chExt cx="3601329" cy="1675757"/>
          </a:xfrm>
        </p:grpSpPr>
        <p:sp>
          <p:nvSpPr>
            <p:cNvPr id="41" name="Rectangle 40">
              <a:extLst>
                <a:ext uri="{FF2B5EF4-FFF2-40B4-BE49-F238E27FC236}">
                  <a16:creationId xmlns:a16="http://schemas.microsoft.com/office/drawing/2014/main" id="{56C66A62-7A42-E6AE-BEF0-2E00458642AE}"/>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Principal tool 3: </a:t>
              </a:r>
            </a:p>
            <a:p>
              <a:pPr defTabSz="342900">
                <a:buClrTx/>
              </a:pPr>
              <a:r>
                <a:rPr lang="en-US" sz="1050" b="1" kern="1200" dirty="0">
                  <a:solidFill>
                    <a:srgbClr val="736868"/>
                  </a:solidFill>
                  <a:latin typeface="Century Gothic" panose="020B0502020202020204" pitchFamily="34" charset="0"/>
                  <a:ea typeface="+mn-ea"/>
                  <a:cs typeface="+mn-cs"/>
                </a:rPr>
                <a:t>vary size/type of incentive</a:t>
              </a:r>
            </a:p>
          </p:txBody>
        </p:sp>
        <p:sp>
          <p:nvSpPr>
            <p:cNvPr id="42" name="Rectangle 41">
              <a:extLst>
                <a:ext uri="{FF2B5EF4-FFF2-40B4-BE49-F238E27FC236}">
                  <a16:creationId xmlns:a16="http://schemas.microsoft.com/office/drawing/2014/main" id="{C03246B3-0367-3483-1C45-A99021C11247}"/>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43" name="Group 42">
            <a:extLst>
              <a:ext uri="{FF2B5EF4-FFF2-40B4-BE49-F238E27FC236}">
                <a16:creationId xmlns:a16="http://schemas.microsoft.com/office/drawing/2014/main" id="{001E17C7-C16D-C1F0-9632-35A6A3BD669E}"/>
              </a:ext>
            </a:extLst>
          </p:cNvPr>
          <p:cNvGrpSpPr/>
          <p:nvPr/>
        </p:nvGrpSpPr>
        <p:grpSpPr>
          <a:xfrm>
            <a:off x="6929870" y="2698569"/>
            <a:ext cx="1735273" cy="1945553"/>
            <a:chOff x="3883038" y="2233613"/>
            <a:chExt cx="3601329" cy="2921101"/>
          </a:xfrm>
        </p:grpSpPr>
        <p:sp>
          <p:nvSpPr>
            <p:cNvPr id="44" name="Rectangle 43">
              <a:extLst>
                <a:ext uri="{FF2B5EF4-FFF2-40B4-BE49-F238E27FC236}">
                  <a16:creationId xmlns:a16="http://schemas.microsoft.com/office/drawing/2014/main" id="{2C2F579E-1567-C966-2D07-3949F0AFF0D7}"/>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Varying £ brings ethical risk for gov’t (same ‘work’ for different reward)</a:t>
              </a:r>
            </a:p>
            <a:p>
              <a:pPr defTabSz="342900">
                <a:spcAft>
                  <a:spcPts val="450"/>
                </a:spcAft>
                <a:buClrTx/>
              </a:pPr>
              <a:r>
                <a:rPr lang="en-US" sz="1050" kern="1200" dirty="0">
                  <a:solidFill>
                    <a:srgbClr val="736868">
                      <a:lumMod val="75000"/>
                    </a:srgbClr>
                  </a:solidFill>
                  <a:latin typeface="Century Gothic" panose="020B0502020202020204" pitchFamily="34" charset="0"/>
                  <a:ea typeface="+mn-ea"/>
                  <a:cs typeface="+mn-cs"/>
                </a:rPr>
                <a:t>Early bird bonus more defensible</a:t>
              </a:r>
            </a:p>
          </p:txBody>
        </p:sp>
        <p:sp>
          <p:nvSpPr>
            <p:cNvPr id="45" name="Rectangle 44">
              <a:extLst>
                <a:ext uri="{FF2B5EF4-FFF2-40B4-BE49-F238E27FC236}">
                  <a16:creationId xmlns:a16="http://schemas.microsoft.com/office/drawing/2014/main" id="{556FDD50-8D75-02D3-616C-69FDCC98E606}"/>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spTree>
    <p:extLst>
      <p:ext uri="{BB962C8B-B14F-4D97-AF65-F5344CB8AC3E}">
        <p14:creationId xmlns:p14="http://schemas.microsoft.com/office/powerpoint/2010/main" val="32933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Stratification within region/local authority</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4" name="Text Placeholder 3">
            <a:extLst>
              <a:ext uri="{FF2B5EF4-FFF2-40B4-BE49-F238E27FC236}">
                <a16:creationId xmlns:a16="http://schemas.microsoft.com/office/drawing/2014/main" id="{51538760-CF66-2DA0-E8B0-D12CEFFDB3CB}"/>
              </a:ext>
            </a:extLst>
          </p:cNvPr>
          <p:cNvSpPr>
            <a:spLocks noGrp="1"/>
          </p:cNvSpPr>
          <p:nvPr>
            <p:ph type="body" sz="quarter" idx="22"/>
          </p:nvPr>
        </p:nvSpPr>
        <p:spPr>
          <a:xfrm>
            <a:off x="345281" y="798132"/>
            <a:ext cx="6791164" cy="316292"/>
          </a:xfrm>
        </p:spPr>
        <p:txBody>
          <a:bodyPr/>
          <a:lstStyle/>
          <a:p>
            <a:r>
              <a:rPr lang="en-GB" dirty="0"/>
              <a:t>How to target different age groups and education or income levels?</a:t>
            </a:r>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11</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aphicFrame>
        <p:nvGraphicFramePr>
          <p:cNvPr id="61" name="Table 60">
            <a:extLst>
              <a:ext uri="{FF2B5EF4-FFF2-40B4-BE49-F238E27FC236}">
                <a16:creationId xmlns:a16="http://schemas.microsoft.com/office/drawing/2014/main" id="{11A54277-4DDA-F6A4-EA50-7C55ED3A9B4F}"/>
              </a:ext>
            </a:extLst>
          </p:cNvPr>
          <p:cNvGraphicFramePr>
            <a:graphicFrameLocks noGrp="1"/>
          </p:cNvGraphicFramePr>
          <p:nvPr>
            <p:extLst>
              <p:ext uri="{D42A27DB-BD31-4B8C-83A1-F6EECF244321}">
                <p14:modId xmlns:p14="http://schemas.microsoft.com/office/powerpoint/2010/main" val="4278802781"/>
              </p:ext>
            </p:extLst>
          </p:nvPr>
        </p:nvGraphicFramePr>
        <p:xfrm>
          <a:off x="1998292" y="1973656"/>
          <a:ext cx="6096000" cy="2584674"/>
        </p:xfrm>
        <a:graphic>
          <a:graphicData uri="http://schemas.openxmlformats.org/drawingml/2006/table">
            <a:tbl>
              <a:tblPr bandRow="1" bandCol="1">
                <a:tableStyleId>{69C7853C-536D-4A76-A0AE-DD22124D55A5}</a:tableStyleId>
              </a:tblPr>
              <a:tblGrid>
                <a:gridCol w="1219200">
                  <a:extLst>
                    <a:ext uri="{9D8B030D-6E8A-4147-A177-3AD203B41FA5}">
                      <a16:colId xmlns:a16="http://schemas.microsoft.com/office/drawing/2014/main" val="3956075055"/>
                    </a:ext>
                  </a:extLst>
                </a:gridCol>
                <a:gridCol w="1219200">
                  <a:extLst>
                    <a:ext uri="{9D8B030D-6E8A-4147-A177-3AD203B41FA5}">
                      <a16:colId xmlns:a16="http://schemas.microsoft.com/office/drawing/2014/main" val="459321519"/>
                    </a:ext>
                  </a:extLst>
                </a:gridCol>
                <a:gridCol w="1219200">
                  <a:extLst>
                    <a:ext uri="{9D8B030D-6E8A-4147-A177-3AD203B41FA5}">
                      <a16:colId xmlns:a16="http://schemas.microsoft.com/office/drawing/2014/main" val="3384613651"/>
                    </a:ext>
                  </a:extLst>
                </a:gridCol>
                <a:gridCol w="1219200">
                  <a:extLst>
                    <a:ext uri="{9D8B030D-6E8A-4147-A177-3AD203B41FA5}">
                      <a16:colId xmlns:a16="http://schemas.microsoft.com/office/drawing/2014/main" val="771590109"/>
                    </a:ext>
                  </a:extLst>
                </a:gridCol>
                <a:gridCol w="1219200">
                  <a:extLst>
                    <a:ext uri="{9D8B030D-6E8A-4147-A177-3AD203B41FA5}">
                      <a16:colId xmlns:a16="http://schemas.microsoft.com/office/drawing/2014/main" val="1184280514"/>
                    </a:ext>
                  </a:extLst>
                </a:gridCol>
              </a:tblGrid>
              <a:tr h="861558">
                <a:tc>
                  <a:txBody>
                    <a:bodyPr/>
                    <a:lstStyle/>
                    <a:p>
                      <a:pPr marL="0" algn="ctr" defTabSz="914400" rtl="0" eaLnBrk="1" latinLnBrk="0" hangingPunct="1"/>
                      <a:r>
                        <a:rPr lang="en-GB" sz="1100" kern="1200" dirty="0">
                          <a:solidFill>
                            <a:schemeClr val="dk1"/>
                          </a:solidFill>
                        </a:rPr>
                        <a:t>6%</a:t>
                      </a:r>
                      <a:endParaRPr lang="en-GB" sz="1100" kern="1200" dirty="0">
                        <a:solidFill>
                          <a:schemeClr val="dk1"/>
                        </a:solidFill>
                        <a:latin typeface="+mn-lt"/>
                        <a:ea typeface="+mn-ea"/>
                        <a:cs typeface="+mn-cs"/>
                      </a:endParaRPr>
                    </a:p>
                  </a:txBody>
                  <a:tcPr marL="68580" marR="68580" marT="34290" marB="34290" anchor="ctr">
                    <a:solidFill>
                      <a:schemeClr val="accent1">
                        <a:lumMod val="40000"/>
                        <a:lumOff val="60000"/>
                      </a:schemeClr>
                    </a:solidFill>
                  </a:tcPr>
                </a:tc>
                <a:tc>
                  <a:txBody>
                    <a:bodyPr/>
                    <a:lstStyle/>
                    <a:p>
                      <a:pPr algn="ctr"/>
                      <a:r>
                        <a:rPr lang="en-GB" sz="1100" dirty="0"/>
                        <a:t>5%</a:t>
                      </a:r>
                    </a:p>
                  </a:txBody>
                  <a:tcPr marL="68580" marR="68580" marT="34290" marB="34290" anchor="ctr">
                    <a:solidFill>
                      <a:schemeClr val="accent1">
                        <a:lumMod val="20000"/>
                        <a:lumOff val="80000"/>
                      </a:schemeClr>
                    </a:solidFill>
                  </a:tcPr>
                </a:tc>
                <a:tc>
                  <a:txBody>
                    <a:bodyPr/>
                    <a:lstStyle/>
                    <a:p>
                      <a:pPr algn="ctr"/>
                      <a:r>
                        <a:rPr lang="en-GB" sz="1100" dirty="0"/>
                        <a:t>4%</a:t>
                      </a:r>
                    </a:p>
                  </a:txBody>
                  <a:tcPr marL="68580" marR="68580" marT="34290" marB="34290" anchor="ctr">
                    <a:solidFill>
                      <a:schemeClr val="accent1">
                        <a:lumMod val="40000"/>
                        <a:lumOff val="60000"/>
                      </a:schemeClr>
                    </a:solidFill>
                  </a:tcPr>
                </a:tc>
                <a:tc>
                  <a:txBody>
                    <a:bodyPr/>
                    <a:lstStyle/>
                    <a:p>
                      <a:pPr algn="ctr"/>
                      <a:r>
                        <a:rPr lang="en-GB" sz="1100" dirty="0"/>
                        <a:t>4%</a:t>
                      </a:r>
                    </a:p>
                  </a:txBody>
                  <a:tcPr marL="68580" marR="68580" marT="34290" marB="34290" anchor="ctr">
                    <a:solidFill>
                      <a:schemeClr val="accent1">
                        <a:lumMod val="20000"/>
                        <a:lumOff val="80000"/>
                      </a:schemeClr>
                    </a:solidFill>
                  </a:tcPr>
                </a:tc>
                <a:tc>
                  <a:txBody>
                    <a:bodyPr/>
                    <a:lstStyle/>
                    <a:p>
                      <a:pPr algn="ctr"/>
                      <a:r>
                        <a:rPr lang="en-GB" sz="1100" dirty="0"/>
                        <a:t>3%</a:t>
                      </a:r>
                    </a:p>
                  </a:txBody>
                  <a:tcPr marL="68580" marR="68580" marT="34290" marB="34290" anchor="ctr">
                    <a:solidFill>
                      <a:schemeClr val="accent1">
                        <a:lumMod val="40000"/>
                        <a:lumOff val="60000"/>
                      </a:schemeClr>
                    </a:solidFill>
                  </a:tcPr>
                </a:tc>
                <a:extLst>
                  <a:ext uri="{0D108BD9-81ED-4DB2-BD59-A6C34878D82A}">
                    <a16:rowId xmlns:a16="http://schemas.microsoft.com/office/drawing/2014/main" val="1899467551"/>
                  </a:ext>
                </a:extLst>
              </a:tr>
              <a:tr h="861558">
                <a:tc>
                  <a:txBody>
                    <a:bodyPr/>
                    <a:lstStyle/>
                    <a:p>
                      <a:pPr marL="0" algn="ctr" defTabSz="914400" rtl="0" eaLnBrk="1" latinLnBrk="0" hangingPunct="1"/>
                      <a:r>
                        <a:rPr lang="en-GB" sz="1100" kern="1200" dirty="0">
                          <a:solidFill>
                            <a:schemeClr val="dk1"/>
                          </a:solidFill>
                        </a:rPr>
                        <a:t>11%</a:t>
                      </a:r>
                      <a:endParaRPr lang="en-GB" sz="1100" kern="1200" dirty="0">
                        <a:solidFill>
                          <a:schemeClr val="dk1"/>
                        </a:solidFill>
                        <a:latin typeface="+mn-lt"/>
                        <a:ea typeface="+mn-ea"/>
                        <a:cs typeface="+mn-cs"/>
                      </a:endParaRPr>
                    </a:p>
                  </a:txBody>
                  <a:tcPr marL="68580" marR="68580" marT="34290" marB="34290" anchor="ctr">
                    <a:solidFill>
                      <a:schemeClr val="accent3"/>
                    </a:solidFill>
                  </a:tcPr>
                </a:tc>
                <a:tc>
                  <a:txBody>
                    <a:bodyPr/>
                    <a:lstStyle/>
                    <a:p>
                      <a:pPr algn="ctr"/>
                      <a:r>
                        <a:rPr lang="en-GB" sz="1100" dirty="0"/>
                        <a:t>12%</a:t>
                      </a:r>
                    </a:p>
                  </a:txBody>
                  <a:tcPr marL="68580" marR="68580" marT="34290" marB="34290" anchor="ctr">
                    <a:solidFill>
                      <a:schemeClr val="accent3">
                        <a:lumMod val="60000"/>
                        <a:lumOff val="40000"/>
                      </a:schemeClr>
                    </a:solidFill>
                  </a:tcPr>
                </a:tc>
                <a:tc>
                  <a:txBody>
                    <a:bodyPr/>
                    <a:lstStyle/>
                    <a:p>
                      <a:pPr algn="ctr"/>
                      <a:r>
                        <a:rPr lang="en-GB" sz="1100" dirty="0"/>
                        <a:t>12%</a:t>
                      </a:r>
                    </a:p>
                  </a:txBody>
                  <a:tcPr marL="68580" marR="68580" marT="34290" marB="34290" anchor="ctr">
                    <a:solidFill>
                      <a:schemeClr val="accent3"/>
                    </a:solidFill>
                  </a:tcPr>
                </a:tc>
                <a:tc>
                  <a:txBody>
                    <a:bodyPr/>
                    <a:lstStyle/>
                    <a:p>
                      <a:pPr algn="ctr"/>
                      <a:r>
                        <a:rPr lang="en-GB" sz="1100" dirty="0"/>
                        <a:t>12%</a:t>
                      </a:r>
                    </a:p>
                  </a:txBody>
                  <a:tcPr marL="68580" marR="68580" marT="34290" marB="34290" anchor="ctr">
                    <a:solidFill>
                      <a:schemeClr val="accent3">
                        <a:lumMod val="60000"/>
                        <a:lumOff val="40000"/>
                      </a:schemeClr>
                    </a:solidFill>
                  </a:tcPr>
                </a:tc>
                <a:tc>
                  <a:txBody>
                    <a:bodyPr/>
                    <a:lstStyle/>
                    <a:p>
                      <a:pPr algn="ctr"/>
                      <a:r>
                        <a:rPr lang="en-GB" sz="1100" dirty="0"/>
                        <a:t>11%</a:t>
                      </a:r>
                    </a:p>
                  </a:txBody>
                  <a:tcPr marL="68580" marR="68580" marT="34290" marB="34290" anchor="ctr">
                    <a:solidFill>
                      <a:schemeClr val="accent3"/>
                    </a:solidFill>
                  </a:tcPr>
                </a:tc>
                <a:extLst>
                  <a:ext uri="{0D108BD9-81ED-4DB2-BD59-A6C34878D82A}">
                    <a16:rowId xmlns:a16="http://schemas.microsoft.com/office/drawing/2014/main" val="440837886"/>
                  </a:ext>
                </a:extLst>
              </a:tr>
              <a:tr h="861558">
                <a:tc>
                  <a:txBody>
                    <a:bodyPr/>
                    <a:lstStyle/>
                    <a:p>
                      <a:pPr algn="ctr"/>
                      <a:r>
                        <a:rPr lang="en-GB" sz="1100" dirty="0"/>
                        <a:t>3%</a:t>
                      </a:r>
                    </a:p>
                  </a:txBody>
                  <a:tcPr marL="68580" marR="68580" marT="34290" marB="34290" anchor="ctr">
                    <a:solidFill>
                      <a:schemeClr val="accent2">
                        <a:lumMod val="40000"/>
                        <a:lumOff val="60000"/>
                      </a:schemeClr>
                    </a:solidFill>
                  </a:tcPr>
                </a:tc>
                <a:tc>
                  <a:txBody>
                    <a:bodyPr/>
                    <a:lstStyle/>
                    <a:p>
                      <a:pPr algn="ctr"/>
                      <a:r>
                        <a:rPr lang="en-GB" sz="1100" dirty="0"/>
                        <a:t>4%</a:t>
                      </a:r>
                    </a:p>
                  </a:txBody>
                  <a:tcPr marL="68580" marR="68580" marT="34290" marB="34290" anchor="ctr">
                    <a:solidFill>
                      <a:schemeClr val="accent2">
                        <a:lumMod val="20000"/>
                        <a:lumOff val="80000"/>
                      </a:schemeClr>
                    </a:solidFill>
                  </a:tcPr>
                </a:tc>
                <a:tc>
                  <a:txBody>
                    <a:bodyPr/>
                    <a:lstStyle/>
                    <a:p>
                      <a:pPr algn="ctr"/>
                      <a:r>
                        <a:rPr lang="en-GB" sz="1100" dirty="0"/>
                        <a:t>5%</a:t>
                      </a:r>
                    </a:p>
                  </a:txBody>
                  <a:tcPr marL="68580" marR="68580" marT="34290" marB="34290" anchor="ctr">
                    <a:solidFill>
                      <a:schemeClr val="accent2">
                        <a:lumMod val="40000"/>
                        <a:lumOff val="60000"/>
                      </a:schemeClr>
                    </a:solidFill>
                  </a:tcPr>
                </a:tc>
                <a:tc>
                  <a:txBody>
                    <a:bodyPr/>
                    <a:lstStyle/>
                    <a:p>
                      <a:pPr algn="ctr"/>
                      <a:r>
                        <a:rPr lang="en-GB" sz="1100" dirty="0"/>
                        <a:t>5%</a:t>
                      </a:r>
                    </a:p>
                  </a:txBody>
                  <a:tcPr marL="68580" marR="68580" marT="34290" marB="34290" anchor="ctr">
                    <a:solidFill>
                      <a:schemeClr val="accent2">
                        <a:lumMod val="20000"/>
                        <a:lumOff val="80000"/>
                      </a:schemeClr>
                    </a:solidFill>
                  </a:tcPr>
                </a:tc>
                <a:tc>
                  <a:txBody>
                    <a:bodyPr/>
                    <a:lstStyle/>
                    <a:p>
                      <a:pPr algn="ctr"/>
                      <a:r>
                        <a:rPr lang="en-GB" sz="1100" dirty="0"/>
                        <a:t>5%</a:t>
                      </a: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1361894954"/>
                  </a:ext>
                </a:extLst>
              </a:tr>
            </a:tbl>
          </a:graphicData>
        </a:graphic>
      </p:graphicFrame>
      <p:sp>
        <p:nvSpPr>
          <p:cNvPr id="62" name="TextBox 61">
            <a:extLst>
              <a:ext uri="{FF2B5EF4-FFF2-40B4-BE49-F238E27FC236}">
                <a16:creationId xmlns:a16="http://schemas.microsoft.com/office/drawing/2014/main" id="{924D0AFE-DDC7-AF16-05F6-4D3962172722}"/>
              </a:ext>
            </a:extLst>
          </p:cNvPr>
          <p:cNvSpPr txBox="1"/>
          <p:nvPr/>
        </p:nvSpPr>
        <p:spPr>
          <a:xfrm>
            <a:off x="1998292" y="1341545"/>
            <a:ext cx="6096000" cy="316292"/>
          </a:xfrm>
          <a:prstGeom prst="rect">
            <a:avLst/>
          </a:prstGeom>
          <a:noFill/>
        </p:spPr>
        <p:txBody>
          <a:bodyPr wrap="non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INDEX OF MULTIPLE DEPRIVATION (NATIONAL QUINTILE-POINT GROUPS 1-5)</a:t>
            </a:r>
          </a:p>
        </p:txBody>
      </p:sp>
      <p:sp>
        <p:nvSpPr>
          <p:cNvPr id="63" name="TextBox 62">
            <a:extLst>
              <a:ext uri="{FF2B5EF4-FFF2-40B4-BE49-F238E27FC236}">
                <a16:creationId xmlns:a16="http://schemas.microsoft.com/office/drawing/2014/main" id="{81FE4D32-D4F1-B5AB-EBAC-908C10AB7EB4}"/>
              </a:ext>
            </a:extLst>
          </p:cNvPr>
          <p:cNvSpPr txBox="1"/>
          <p:nvPr/>
        </p:nvSpPr>
        <p:spPr>
          <a:xfrm>
            <a:off x="345280" y="1341546"/>
            <a:ext cx="1436517" cy="7504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ADDRESS AGE STRUCTURE (fitted by CACI)</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66" name="TextBox 65">
            <a:extLst>
              <a:ext uri="{FF2B5EF4-FFF2-40B4-BE49-F238E27FC236}">
                <a16:creationId xmlns:a16="http://schemas.microsoft.com/office/drawing/2014/main" id="{6CC77D15-271F-3D70-05F0-4572854163BD}"/>
              </a:ext>
            </a:extLst>
          </p:cNvPr>
          <p:cNvSpPr txBox="1"/>
          <p:nvPr/>
        </p:nvSpPr>
        <p:spPr>
          <a:xfrm>
            <a:off x="345280" y="235835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&lt;35</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69" name="TextBox 68">
            <a:extLst>
              <a:ext uri="{FF2B5EF4-FFF2-40B4-BE49-F238E27FC236}">
                <a16:creationId xmlns:a16="http://schemas.microsoft.com/office/drawing/2014/main" id="{C546252E-60C5-985B-D7FC-59B58D9FDA0A}"/>
              </a:ext>
            </a:extLst>
          </p:cNvPr>
          <p:cNvSpPr txBox="1"/>
          <p:nvPr/>
        </p:nvSpPr>
        <p:spPr>
          <a:xfrm>
            <a:off x="345280" y="3157150"/>
            <a:ext cx="1436517" cy="277091"/>
          </a:xfrm>
          <a:prstGeom prst="rect">
            <a:avLst/>
          </a:prstGeom>
          <a:noFill/>
        </p:spPr>
        <p:txBody>
          <a:bodyPr wrap="square" lIns="0" tIns="0" rIns="0" bIns="0" rtlCol="0">
            <a:normAutofit fontScale="92500"/>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Mixed age groups</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0" name="TextBox 69">
            <a:extLst>
              <a:ext uri="{FF2B5EF4-FFF2-40B4-BE49-F238E27FC236}">
                <a16:creationId xmlns:a16="http://schemas.microsoft.com/office/drawing/2014/main" id="{992A8967-2B43-E8AC-675E-75243527347A}"/>
              </a:ext>
            </a:extLst>
          </p:cNvPr>
          <p:cNvSpPr txBox="1"/>
          <p:nvPr/>
        </p:nvSpPr>
        <p:spPr>
          <a:xfrm>
            <a:off x="345280" y="399900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&gt;64</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1" name="TextBox 70">
            <a:extLst>
              <a:ext uri="{FF2B5EF4-FFF2-40B4-BE49-F238E27FC236}">
                <a16:creationId xmlns:a16="http://schemas.microsoft.com/office/drawing/2014/main" id="{34BF6065-86B5-EDC3-FD95-B4363428219D}"/>
              </a:ext>
            </a:extLst>
          </p:cNvPr>
          <p:cNvSpPr txBox="1"/>
          <p:nvPr/>
        </p:nvSpPr>
        <p:spPr>
          <a:xfrm>
            <a:off x="1998870" y="1657837"/>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Most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2" name="TextBox 71">
            <a:extLst>
              <a:ext uri="{FF2B5EF4-FFF2-40B4-BE49-F238E27FC236}">
                <a16:creationId xmlns:a16="http://schemas.microsoft.com/office/drawing/2014/main" id="{210A1EC8-7FA8-E2CF-115D-C639E80E8041}"/>
              </a:ext>
            </a:extLst>
          </p:cNvPr>
          <p:cNvSpPr txBox="1"/>
          <p:nvPr/>
        </p:nvSpPr>
        <p:spPr>
          <a:xfrm>
            <a:off x="6865279" y="1662101"/>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Least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3" name="Arrow: Down 72">
            <a:extLst>
              <a:ext uri="{FF2B5EF4-FFF2-40B4-BE49-F238E27FC236}">
                <a16:creationId xmlns:a16="http://schemas.microsoft.com/office/drawing/2014/main" id="{67B0F251-4021-4BF2-64A4-340C4B85BA7D}"/>
              </a:ext>
            </a:extLst>
          </p:cNvPr>
          <p:cNvSpPr/>
          <p:nvPr/>
        </p:nvSpPr>
        <p:spPr bwMode="auto">
          <a:xfrm>
            <a:off x="345280" y="2051214"/>
            <a:ext cx="193964" cy="227122"/>
          </a:xfrm>
          <a:prstGeom prst="downArrow">
            <a:avLst/>
          </a:prstGeom>
          <a:solidFill>
            <a:schemeClr val="accent4">
              <a:lumMod val="60000"/>
              <a:lumOff val="40000"/>
            </a:schemeClr>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74" name="Arrow: Down 73">
            <a:extLst>
              <a:ext uri="{FF2B5EF4-FFF2-40B4-BE49-F238E27FC236}">
                <a16:creationId xmlns:a16="http://schemas.microsoft.com/office/drawing/2014/main" id="{84B72432-A8C0-3B20-7051-AEA460C8B4EC}"/>
              </a:ext>
            </a:extLst>
          </p:cNvPr>
          <p:cNvSpPr/>
          <p:nvPr/>
        </p:nvSpPr>
        <p:spPr bwMode="auto">
          <a:xfrm>
            <a:off x="4949310" y="1610147"/>
            <a:ext cx="193964" cy="227122"/>
          </a:xfrm>
          <a:prstGeom prst="downArrow">
            <a:avLst/>
          </a:prstGeom>
          <a:solidFill>
            <a:schemeClr val="accent4">
              <a:lumMod val="60000"/>
              <a:lumOff val="40000"/>
            </a:schemeClr>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39072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Age of respondents in each CACI stratum</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12</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aphicFrame>
        <p:nvGraphicFramePr>
          <p:cNvPr id="13" name="Chart 12">
            <a:extLst>
              <a:ext uri="{FF2B5EF4-FFF2-40B4-BE49-F238E27FC236}">
                <a16:creationId xmlns:a16="http://schemas.microsoft.com/office/drawing/2014/main" id="{8211303A-51D9-CF46-3507-9DECA644AED9}"/>
              </a:ext>
            </a:extLst>
          </p:cNvPr>
          <p:cNvGraphicFramePr/>
          <p:nvPr/>
        </p:nvGraphicFramePr>
        <p:xfrm>
          <a:off x="345280" y="1475401"/>
          <a:ext cx="6096000" cy="3121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11EAAA8-FB4C-F1F8-C423-EB24A86B9E69}"/>
              </a:ext>
            </a:extLst>
          </p:cNvPr>
          <p:cNvSpPr txBox="1"/>
          <p:nvPr/>
        </p:nvSpPr>
        <p:spPr>
          <a:xfrm>
            <a:off x="6679471" y="1943271"/>
            <a:ext cx="2100133" cy="1714329"/>
          </a:xfrm>
          <a:prstGeom prst="rect">
            <a:avLst/>
          </a:prstGeom>
          <a:noFill/>
        </p:spPr>
        <p:txBody>
          <a:bodyPr wrap="square" lIns="0" tIns="0" rIns="0" bIns="0" rtlCol="0" anchor="ctr">
            <a:noAutofit/>
          </a:bodyPr>
          <a:lstStyle/>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At ‘younger’ addresses, 47% of respondents aged &lt;35</a:t>
            </a:r>
          </a:p>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At ‘older’ addresses, 73% of respondents aged &gt;64</a:t>
            </a:r>
          </a:p>
        </p:txBody>
      </p:sp>
      <p:sp>
        <p:nvSpPr>
          <p:cNvPr id="8" name="Text Placeholder 3">
            <a:extLst>
              <a:ext uri="{FF2B5EF4-FFF2-40B4-BE49-F238E27FC236}">
                <a16:creationId xmlns:a16="http://schemas.microsoft.com/office/drawing/2014/main" id="{2EDCCA7B-0B1D-A690-9564-250E2ADBD1A5}"/>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Participation Survey 2023-4, where data provided by CACI, and age provided by respondent (n=168,929)</a:t>
            </a:r>
          </a:p>
        </p:txBody>
      </p:sp>
      <p:sp>
        <p:nvSpPr>
          <p:cNvPr id="4" name="Text Placeholder 3">
            <a:extLst>
              <a:ext uri="{FF2B5EF4-FFF2-40B4-BE49-F238E27FC236}">
                <a16:creationId xmlns:a16="http://schemas.microsoft.com/office/drawing/2014/main" id="{95913C93-EF86-68E2-67AD-AEB10C3FC735}"/>
              </a:ext>
            </a:extLst>
          </p:cNvPr>
          <p:cNvSpPr>
            <a:spLocks noGrp="1"/>
          </p:cNvSpPr>
          <p:nvPr>
            <p:ph type="body" sz="quarter" idx="22"/>
          </p:nvPr>
        </p:nvSpPr>
        <p:spPr>
          <a:xfrm>
            <a:off x="345281" y="798132"/>
            <a:ext cx="6791164" cy="316292"/>
          </a:xfrm>
        </p:spPr>
        <p:txBody>
          <a:bodyPr/>
          <a:lstStyle/>
          <a:p>
            <a:r>
              <a:rPr lang="en-GB" dirty="0"/>
              <a:t>Conditional on adopted contact design (see later)</a:t>
            </a:r>
          </a:p>
        </p:txBody>
      </p:sp>
    </p:spTree>
    <p:extLst>
      <p:ext uri="{BB962C8B-B14F-4D97-AF65-F5344CB8AC3E}">
        <p14:creationId xmlns:p14="http://schemas.microsoft.com/office/powerpoint/2010/main" val="162878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GB" dirty="0">
                <a:latin typeface="Georgia"/>
              </a:rPr>
              <a:t>Community Life Survey experiment (2020-1)</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13</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cxnSp>
        <p:nvCxnSpPr>
          <p:cNvPr id="7" name="Straight Connector 6">
            <a:extLst>
              <a:ext uri="{FF2B5EF4-FFF2-40B4-BE49-F238E27FC236}">
                <a16:creationId xmlns:a16="http://schemas.microsoft.com/office/drawing/2014/main" id="{0A8E569D-51F6-8C7C-E1EC-662DD17229DA}"/>
              </a:ext>
            </a:extLst>
          </p:cNvPr>
          <p:cNvCxnSpPr>
            <a:cxnSpLocks/>
          </p:cNvCxnSpPr>
          <p:nvPr/>
        </p:nvCxnSpPr>
        <p:spPr>
          <a:xfrm>
            <a:off x="345281" y="1271009"/>
            <a:ext cx="57483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715DE4F-3552-6353-C2F9-EAC9B9ED4408}"/>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Community Life Survey 2020-21, weighted for analysis of WWW v WWP designs</a:t>
            </a:r>
          </a:p>
        </p:txBody>
      </p:sp>
      <p:graphicFrame>
        <p:nvGraphicFramePr>
          <p:cNvPr id="12" name="Content Placeholder 25">
            <a:extLst>
              <a:ext uri="{FF2B5EF4-FFF2-40B4-BE49-F238E27FC236}">
                <a16:creationId xmlns:a16="http://schemas.microsoft.com/office/drawing/2014/main" id="{97C9F8C8-737B-4074-E09C-F5E2ADBB3FDA}"/>
              </a:ext>
            </a:extLst>
          </p:cNvPr>
          <p:cNvGraphicFramePr>
            <a:graphicFrameLocks/>
          </p:cNvGraphicFramePr>
          <p:nvPr/>
        </p:nvGraphicFramePr>
        <p:xfrm>
          <a:off x="340613" y="1311300"/>
          <a:ext cx="8060438" cy="33535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49E49DB-DCDD-CBD7-9376-1CAC80CF8E47}"/>
              </a:ext>
            </a:extLst>
          </p:cNvPr>
          <p:cNvSpPr>
            <a:spLocks noGrp="1"/>
          </p:cNvSpPr>
          <p:nvPr>
            <p:ph type="body" sz="quarter" idx="22"/>
          </p:nvPr>
        </p:nvSpPr>
        <p:spPr>
          <a:xfrm>
            <a:off x="345280" y="798132"/>
            <a:ext cx="7025338" cy="316292"/>
          </a:xfrm>
        </p:spPr>
        <p:txBody>
          <a:bodyPr/>
          <a:lstStyle/>
          <a:p>
            <a:r>
              <a:rPr lang="en-GB" dirty="0"/>
              <a:t>WWW v WWP design: estimated individual-level response rates</a:t>
            </a:r>
          </a:p>
        </p:txBody>
      </p:sp>
      <p:sp>
        <p:nvSpPr>
          <p:cNvPr id="9" name="TextBox 8">
            <a:extLst>
              <a:ext uri="{FF2B5EF4-FFF2-40B4-BE49-F238E27FC236}">
                <a16:creationId xmlns:a16="http://schemas.microsoft.com/office/drawing/2014/main" id="{B1609F51-01AE-853E-58E1-BA7656A93BF8}"/>
              </a:ext>
            </a:extLst>
          </p:cNvPr>
          <p:cNvSpPr txBox="1"/>
          <p:nvPr/>
        </p:nvSpPr>
        <p:spPr>
          <a:xfrm>
            <a:off x="6683736" y="1868391"/>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20.3%</a:t>
            </a:r>
          </a:p>
        </p:txBody>
      </p:sp>
      <p:sp>
        <p:nvSpPr>
          <p:cNvPr id="11" name="TextBox 10">
            <a:extLst>
              <a:ext uri="{FF2B5EF4-FFF2-40B4-BE49-F238E27FC236}">
                <a16:creationId xmlns:a16="http://schemas.microsoft.com/office/drawing/2014/main" id="{4164470B-BD10-5B22-CBBB-387414A49DF5}"/>
              </a:ext>
            </a:extLst>
          </p:cNvPr>
          <p:cNvSpPr txBox="1"/>
          <p:nvPr/>
        </p:nvSpPr>
        <p:spPr>
          <a:xfrm>
            <a:off x="7637621" y="2695753"/>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24.8%</a:t>
            </a:r>
          </a:p>
        </p:txBody>
      </p:sp>
      <p:sp>
        <p:nvSpPr>
          <p:cNvPr id="14" name="TextBox 13">
            <a:extLst>
              <a:ext uri="{FF2B5EF4-FFF2-40B4-BE49-F238E27FC236}">
                <a16:creationId xmlns:a16="http://schemas.microsoft.com/office/drawing/2014/main" id="{2BF0ED90-211F-6AEE-68BD-D2C5AACB695D}"/>
              </a:ext>
            </a:extLst>
          </p:cNvPr>
          <p:cNvSpPr txBox="1"/>
          <p:nvPr/>
        </p:nvSpPr>
        <p:spPr>
          <a:xfrm>
            <a:off x="6491602" y="3497244"/>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19.1%</a:t>
            </a:r>
          </a:p>
        </p:txBody>
      </p:sp>
    </p:spTree>
    <p:extLst>
      <p:ext uri="{BB962C8B-B14F-4D97-AF65-F5344CB8AC3E}">
        <p14:creationId xmlns:p14="http://schemas.microsoft.com/office/powerpoint/2010/main" val="161041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GB" dirty="0">
                <a:latin typeface="Georgia"/>
              </a:rPr>
              <a:t>Community Life Survey experiment (2020-1)</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14</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cxnSp>
        <p:nvCxnSpPr>
          <p:cNvPr id="7" name="Straight Connector 6">
            <a:extLst>
              <a:ext uri="{FF2B5EF4-FFF2-40B4-BE49-F238E27FC236}">
                <a16:creationId xmlns:a16="http://schemas.microsoft.com/office/drawing/2014/main" id="{0A8E569D-51F6-8C7C-E1EC-662DD17229DA}"/>
              </a:ext>
            </a:extLst>
          </p:cNvPr>
          <p:cNvCxnSpPr>
            <a:cxnSpLocks/>
          </p:cNvCxnSpPr>
          <p:nvPr/>
        </p:nvCxnSpPr>
        <p:spPr>
          <a:xfrm>
            <a:off x="345281" y="1271009"/>
            <a:ext cx="57483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715DE4F-3552-6353-C2F9-EAC9B9ED4408}"/>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Community Life Survey 2020-21, weighted for analysis of WWW v WWP designs</a:t>
            </a:r>
          </a:p>
        </p:txBody>
      </p:sp>
      <p:graphicFrame>
        <p:nvGraphicFramePr>
          <p:cNvPr id="12" name="Content Placeholder 25">
            <a:extLst>
              <a:ext uri="{FF2B5EF4-FFF2-40B4-BE49-F238E27FC236}">
                <a16:creationId xmlns:a16="http://schemas.microsoft.com/office/drawing/2014/main" id="{97C9F8C8-737B-4074-E09C-F5E2ADBB3FDA}"/>
              </a:ext>
            </a:extLst>
          </p:cNvPr>
          <p:cNvGraphicFramePr>
            <a:graphicFrameLocks/>
          </p:cNvGraphicFramePr>
          <p:nvPr/>
        </p:nvGraphicFramePr>
        <p:xfrm>
          <a:off x="340613" y="1311300"/>
          <a:ext cx="8060438" cy="33535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49E49DB-DCDD-CBD7-9376-1CAC80CF8E47}"/>
              </a:ext>
            </a:extLst>
          </p:cNvPr>
          <p:cNvSpPr>
            <a:spLocks noGrp="1"/>
          </p:cNvSpPr>
          <p:nvPr>
            <p:ph type="body" sz="quarter" idx="22"/>
          </p:nvPr>
        </p:nvSpPr>
        <p:spPr>
          <a:xfrm>
            <a:off x="345280" y="798132"/>
            <a:ext cx="7025338" cy="316292"/>
          </a:xfrm>
        </p:spPr>
        <p:txBody>
          <a:bodyPr/>
          <a:lstStyle/>
          <a:p>
            <a:r>
              <a:rPr lang="en-GB" dirty="0"/>
              <a:t>WWW v WWP design: estimated individual-level response rates</a:t>
            </a:r>
          </a:p>
        </p:txBody>
      </p:sp>
      <p:sp>
        <p:nvSpPr>
          <p:cNvPr id="9" name="TextBox 8">
            <a:extLst>
              <a:ext uri="{FF2B5EF4-FFF2-40B4-BE49-F238E27FC236}">
                <a16:creationId xmlns:a16="http://schemas.microsoft.com/office/drawing/2014/main" id="{B1609F51-01AE-853E-58E1-BA7656A93BF8}"/>
              </a:ext>
            </a:extLst>
          </p:cNvPr>
          <p:cNvSpPr txBox="1"/>
          <p:nvPr/>
        </p:nvSpPr>
        <p:spPr>
          <a:xfrm>
            <a:off x="6683736" y="1868391"/>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20.3%</a:t>
            </a:r>
          </a:p>
        </p:txBody>
      </p:sp>
      <p:sp>
        <p:nvSpPr>
          <p:cNvPr id="10" name="TextBox 9">
            <a:extLst>
              <a:ext uri="{FF2B5EF4-FFF2-40B4-BE49-F238E27FC236}">
                <a16:creationId xmlns:a16="http://schemas.microsoft.com/office/drawing/2014/main" id="{D263441F-81D2-6CC4-B892-39AB91C30C96}"/>
              </a:ext>
            </a:extLst>
          </p:cNvPr>
          <p:cNvSpPr txBox="1"/>
          <p:nvPr/>
        </p:nvSpPr>
        <p:spPr>
          <a:xfrm>
            <a:off x="7265626" y="2283229"/>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22.8%</a:t>
            </a:r>
          </a:p>
        </p:txBody>
      </p:sp>
      <p:sp>
        <p:nvSpPr>
          <p:cNvPr id="11" name="TextBox 10">
            <a:extLst>
              <a:ext uri="{FF2B5EF4-FFF2-40B4-BE49-F238E27FC236}">
                <a16:creationId xmlns:a16="http://schemas.microsoft.com/office/drawing/2014/main" id="{4164470B-BD10-5B22-CBBB-387414A49DF5}"/>
              </a:ext>
            </a:extLst>
          </p:cNvPr>
          <p:cNvSpPr txBox="1"/>
          <p:nvPr/>
        </p:nvSpPr>
        <p:spPr>
          <a:xfrm>
            <a:off x="7637621" y="2695753"/>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24.8%</a:t>
            </a:r>
          </a:p>
        </p:txBody>
      </p:sp>
      <p:sp>
        <p:nvSpPr>
          <p:cNvPr id="13" name="TextBox 12">
            <a:extLst>
              <a:ext uri="{FF2B5EF4-FFF2-40B4-BE49-F238E27FC236}">
                <a16:creationId xmlns:a16="http://schemas.microsoft.com/office/drawing/2014/main" id="{21A8888D-3261-8558-9253-B1DBC867B6DB}"/>
              </a:ext>
            </a:extLst>
          </p:cNvPr>
          <p:cNvSpPr txBox="1"/>
          <p:nvPr/>
        </p:nvSpPr>
        <p:spPr>
          <a:xfrm>
            <a:off x="8210950" y="3089227"/>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27.8%</a:t>
            </a:r>
          </a:p>
        </p:txBody>
      </p:sp>
      <p:sp>
        <p:nvSpPr>
          <p:cNvPr id="14" name="TextBox 13">
            <a:extLst>
              <a:ext uri="{FF2B5EF4-FFF2-40B4-BE49-F238E27FC236}">
                <a16:creationId xmlns:a16="http://schemas.microsoft.com/office/drawing/2014/main" id="{2BF0ED90-211F-6AEE-68BD-D2C5AACB695D}"/>
              </a:ext>
            </a:extLst>
          </p:cNvPr>
          <p:cNvSpPr txBox="1"/>
          <p:nvPr/>
        </p:nvSpPr>
        <p:spPr>
          <a:xfrm>
            <a:off x="6491602" y="3497244"/>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19.1%</a:t>
            </a:r>
          </a:p>
        </p:txBody>
      </p:sp>
      <p:sp>
        <p:nvSpPr>
          <p:cNvPr id="15" name="TextBox 14">
            <a:extLst>
              <a:ext uri="{FF2B5EF4-FFF2-40B4-BE49-F238E27FC236}">
                <a16:creationId xmlns:a16="http://schemas.microsoft.com/office/drawing/2014/main" id="{CC4AD7C0-B895-34CB-3C8D-64B439885264}"/>
              </a:ext>
            </a:extLst>
          </p:cNvPr>
          <p:cNvSpPr txBox="1"/>
          <p:nvPr/>
        </p:nvSpPr>
        <p:spPr>
          <a:xfrm>
            <a:off x="8023173" y="3903718"/>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26.8%</a:t>
            </a:r>
          </a:p>
        </p:txBody>
      </p:sp>
      <p:sp>
        <p:nvSpPr>
          <p:cNvPr id="17" name="Rectangle 16">
            <a:extLst>
              <a:ext uri="{FF2B5EF4-FFF2-40B4-BE49-F238E27FC236}">
                <a16:creationId xmlns:a16="http://schemas.microsoft.com/office/drawing/2014/main" id="{1342F87C-C7AF-E953-4322-892CEC9AF27A}"/>
              </a:ext>
            </a:extLst>
          </p:cNvPr>
          <p:cNvSpPr/>
          <p:nvPr/>
        </p:nvSpPr>
        <p:spPr bwMode="auto">
          <a:xfrm>
            <a:off x="235744" y="2621757"/>
            <a:ext cx="8567643" cy="2043110"/>
          </a:xfrm>
          <a:prstGeom prst="rect">
            <a:avLst/>
          </a:prstGeom>
          <a:solidFill>
            <a:schemeClr val="tx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423213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GB" dirty="0">
                <a:latin typeface="Georgia"/>
              </a:rPr>
              <a:t>Community Life Survey experiment (2020-1)</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15</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cxnSp>
        <p:nvCxnSpPr>
          <p:cNvPr id="7" name="Straight Connector 6">
            <a:extLst>
              <a:ext uri="{FF2B5EF4-FFF2-40B4-BE49-F238E27FC236}">
                <a16:creationId xmlns:a16="http://schemas.microsoft.com/office/drawing/2014/main" id="{0A8E569D-51F6-8C7C-E1EC-662DD17229DA}"/>
              </a:ext>
            </a:extLst>
          </p:cNvPr>
          <p:cNvCxnSpPr>
            <a:cxnSpLocks/>
          </p:cNvCxnSpPr>
          <p:nvPr/>
        </p:nvCxnSpPr>
        <p:spPr>
          <a:xfrm>
            <a:off x="345281" y="1271009"/>
            <a:ext cx="57483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715DE4F-3552-6353-C2F9-EAC9B9ED4408}"/>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Community Life Survey 2020-21, weighted for analysis of WWW v WWP designs</a:t>
            </a:r>
          </a:p>
        </p:txBody>
      </p:sp>
      <p:graphicFrame>
        <p:nvGraphicFramePr>
          <p:cNvPr id="12" name="Content Placeholder 25">
            <a:extLst>
              <a:ext uri="{FF2B5EF4-FFF2-40B4-BE49-F238E27FC236}">
                <a16:creationId xmlns:a16="http://schemas.microsoft.com/office/drawing/2014/main" id="{97C9F8C8-737B-4074-E09C-F5E2ADBB3FDA}"/>
              </a:ext>
            </a:extLst>
          </p:cNvPr>
          <p:cNvGraphicFramePr>
            <a:graphicFrameLocks/>
          </p:cNvGraphicFramePr>
          <p:nvPr/>
        </p:nvGraphicFramePr>
        <p:xfrm>
          <a:off x="340613" y="1311300"/>
          <a:ext cx="8060438" cy="33535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49E49DB-DCDD-CBD7-9376-1CAC80CF8E47}"/>
              </a:ext>
            </a:extLst>
          </p:cNvPr>
          <p:cNvSpPr>
            <a:spLocks noGrp="1"/>
          </p:cNvSpPr>
          <p:nvPr>
            <p:ph type="body" sz="quarter" idx="22"/>
          </p:nvPr>
        </p:nvSpPr>
        <p:spPr>
          <a:xfrm>
            <a:off x="345280" y="798132"/>
            <a:ext cx="7025338" cy="316292"/>
          </a:xfrm>
        </p:spPr>
        <p:txBody>
          <a:bodyPr/>
          <a:lstStyle/>
          <a:p>
            <a:r>
              <a:rPr lang="en-GB" dirty="0"/>
              <a:t>WWW v WWP design: estimated individual-level response rates</a:t>
            </a:r>
          </a:p>
        </p:txBody>
      </p:sp>
      <p:sp>
        <p:nvSpPr>
          <p:cNvPr id="9" name="TextBox 8">
            <a:extLst>
              <a:ext uri="{FF2B5EF4-FFF2-40B4-BE49-F238E27FC236}">
                <a16:creationId xmlns:a16="http://schemas.microsoft.com/office/drawing/2014/main" id="{B1609F51-01AE-853E-58E1-BA7656A93BF8}"/>
              </a:ext>
            </a:extLst>
          </p:cNvPr>
          <p:cNvSpPr txBox="1"/>
          <p:nvPr/>
        </p:nvSpPr>
        <p:spPr>
          <a:xfrm>
            <a:off x="6683736" y="1868391"/>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20.3%</a:t>
            </a:r>
          </a:p>
        </p:txBody>
      </p:sp>
      <p:sp>
        <p:nvSpPr>
          <p:cNvPr id="10" name="TextBox 9">
            <a:extLst>
              <a:ext uri="{FF2B5EF4-FFF2-40B4-BE49-F238E27FC236}">
                <a16:creationId xmlns:a16="http://schemas.microsoft.com/office/drawing/2014/main" id="{D263441F-81D2-6CC4-B892-39AB91C30C96}"/>
              </a:ext>
            </a:extLst>
          </p:cNvPr>
          <p:cNvSpPr txBox="1"/>
          <p:nvPr/>
        </p:nvSpPr>
        <p:spPr>
          <a:xfrm>
            <a:off x="7265626" y="2283229"/>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22.8%</a:t>
            </a:r>
          </a:p>
        </p:txBody>
      </p:sp>
      <p:sp>
        <p:nvSpPr>
          <p:cNvPr id="11" name="TextBox 10">
            <a:extLst>
              <a:ext uri="{FF2B5EF4-FFF2-40B4-BE49-F238E27FC236}">
                <a16:creationId xmlns:a16="http://schemas.microsoft.com/office/drawing/2014/main" id="{4164470B-BD10-5B22-CBBB-387414A49DF5}"/>
              </a:ext>
            </a:extLst>
          </p:cNvPr>
          <p:cNvSpPr txBox="1"/>
          <p:nvPr/>
        </p:nvSpPr>
        <p:spPr>
          <a:xfrm>
            <a:off x="7637621" y="2695753"/>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24.8%</a:t>
            </a:r>
          </a:p>
        </p:txBody>
      </p:sp>
      <p:sp>
        <p:nvSpPr>
          <p:cNvPr id="13" name="TextBox 12">
            <a:extLst>
              <a:ext uri="{FF2B5EF4-FFF2-40B4-BE49-F238E27FC236}">
                <a16:creationId xmlns:a16="http://schemas.microsoft.com/office/drawing/2014/main" id="{21A8888D-3261-8558-9253-B1DBC867B6DB}"/>
              </a:ext>
            </a:extLst>
          </p:cNvPr>
          <p:cNvSpPr txBox="1"/>
          <p:nvPr/>
        </p:nvSpPr>
        <p:spPr>
          <a:xfrm>
            <a:off x="8210950" y="3089227"/>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27.8%</a:t>
            </a:r>
          </a:p>
        </p:txBody>
      </p:sp>
      <p:sp>
        <p:nvSpPr>
          <p:cNvPr id="14" name="TextBox 13">
            <a:extLst>
              <a:ext uri="{FF2B5EF4-FFF2-40B4-BE49-F238E27FC236}">
                <a16:creationId xmlns:a16="http://schemas.microsoft.com/office/drawing/2014/main" id="{2BF0ED90-211F-6AEE-68BD-D2C5AACB695D}"/>
              </a:ext>
            </a:extLst>
          </p:cNvPr>
          <p:cNvSpPr txBox="1"/>
          <p:nvPr/>
        </p:nvSpPr>
        <p:spPr>
          <a:xfrm>
            <a:off x="6491602" y="3497244"/>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19.1%</a:t>
            </a:r>
          </a:p>
        </p:txBody>
      </p:sp>
      <p:sp>
        <p:nvSpPr>
          <p:cNvPr id="15" name="TextBox 14">
            <a:extLst>
              <a:ext uri="{FF2B5EF4-FFF2-40B4-BE49-F238E27FC236}">
                <a16:creationId xmlns:a16="http://schemas.microsoft.com/office/drawing/2014/main" id="{CC4AD7C0-B895-34CB-3C8D-64B439885264}"/>
              </a:ext>
            </a:extLst>
          </p:cNvPr>
          <p:cNvSpPr txBox="1"/>
          <p:nvPr/>
        </p:nvSpPr>
        <p:spPr>
          <a:xfrm>
            <a:off x="8023173" y="3903718"/>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26.8%</a:t>
            </a:r>
          </a:p>
        </p:txBody>
      </p:sp>
      <p:sp>
        <p:nvSpPr>
          <p:cNvPr id="17" name="Rectangle 16">
            <a:extLst>
              <a:ext uri="{FF2B5EF4-FFF2-40B4-BE49-F238E27FC236}">
                <a16:creationId xmlns:a16="http://schemas.microsoft.com/office/drawing/2014/main" id="{1342F87C-C7AF-E953-4322-892CEC9AF27A}"/>
              </a:ext>
            </a:extLst>
          </p:cNvPr>
          <p:cNvSpPr/>
          <p:nvPr/>
        </p:nvSpPr>
        <p:spPr bwMode="auto">
          <a:xfrm>
            <a:off x="235744" y="3470658"/>
            <a:ext cx="8567643" cy="1194209"/>
          </a:xfrm>
          <a:prstGeom prst="rect">
            <a:avLst/>
          </a:prstGeom>
          <a:solidFill>
            <a:schemeClr val="tx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18" name="TextBox 17">
            <a:extLst>
              <a:ext uri="{FF2B5EF4-FFF2-40B4-BE49-F238E27FC236}">
                <a16:creationId xmlns:a16="http://schemas.microsoft.com/office/drawing/2014/main" id="{F2DCDECA-48DD-6F47-06A9-4F4038831B24}"/>
              </a:ext>
            </a:extLst>
          </p:cNvPr>
          <p:cNvSpPr txBox="1"/>
          <p:nvPr/>
        </p:nvSpPr>
        <p:spPr>
          <a:xfrm>
            <a:off x="3900488" y="3696546"/>
            <a:ext cx="4050583" cy="471943"/>
          </a:xfrm>
          <a:prstGeom prst="rect">
            <a:avLst/>
          </a:prstGeom>
          <a:noFill/>
        </p:spPr>
        <p:txBody>
          <a:bodyPr wrap="square" lIns="0" tIns="0" rIns="0" bIns="0" rtlCol="0" anchor="ctr">
            <a:noAutofit/>
          </a:bodyPr>
          <a:lstStyle/>
          <a:p>
            <a:pPr indent="-2743200"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Impact of proactive paper provision greatest in the most deprived areas</a:t>
            </a:r>
          </a:p>
        </p:txBody>
      </p:sp>
      <p:sp>
        <p:nvSpPr>
          <p:cNvPr id="19" name="Rectangle 18">
            <a:extLst>
              <a:ext uri="{FF2B5EF4-FFF2-40B4-BE49-F238E27FC236}">
                <a16:creationId xmlns:a16="http://schemas.microsoft.com/office/drawing/2014/main" id="{61425849-D975-B5EC-BA6A-B8F6F25C4167}"/>
              </a:ext>
            </a:extLst>
          </p:cNvPr>
          <p:cNvSpPr/>
          <p:nvPr/>
        </p:nvSpPr>
        <p:spPr bwMode="auto">
          <a:xfrm>
            <a:off x="340613" y="1768823"/>
            <a:ext cx="8567643" cy="868382"/>
          </a:xfrm>
          <a:prstGeom prst="rect">
            <a:avLst/>
          </a:prstGeom>
          <a:solidFill>
            <a:schemeClr val="tx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36478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GB" dirty="0">
                <a:latin typeface="Georgia"/>
              </a:rPr>
              <a:t>Community Life Survey experiment (2020-1)</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16</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cxnSp>
        <p:nvCxnSpPr>
          <p:cNvPr id="7" name="Straight Connector 6">
            <a:extLst>
              <a:ext uri="{FF2B5EF4-FFF2-40B4-BE49-F238E27FC236}">
                <a16:creationId xmlns:a16="http://schemas.microsoft.com/office/drawing/2014/main" id="{0A8E569D-51F6-8C7C-E1EC-662DD17229DA}"/>
              </a:ext>
            </a:extLst>
          </p:cNvPr>
          <p:cNvCxnSpPr>
            <a:cxnSpLocks/>
          </p:cNvCxnSpPr>
          <p:nvPr/>
        </p:nvCxnSpPr>
        <p:spPr>
          <a:xfrm>
            <a:off x="345281" y="1271009"/>
            <a:ext cx="57483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715DE4F-3552-6353-C2F9-EAC9B9ED4408}"/>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Community Life Survey 2020-21, weighted for analysis of WWW v WWP designs</a:t>
            </a:r>
          </a:p>
        </p:txBody>
      </p:sp>
      <p:graphicFrame>
        <p:nvGraphicFramePr>
          <p:cNvPr id="12" name="Content Placeholder 25">
            <a:extLst>
              <a:ext uri="{FF2B5EF4-FFF2-40B4-BE49-F238E27FC236}">
                <a16:creationId xmlns:a16="http://schemas.microsoft.com/office/drawing/2014/main" id="{97C9F8C8-737B-4074-E09C-F5E2ADBB3FDA}"/>
              </a:ext>
            </a:extLst>
          </p:cNvPr>
          <p:cNvGraphicFramePr>
            <a:graphicFrameLocks/>
          </p:cNvGraphicFramePr>
          <p:nvPr/>
        </p:nvGraphicFramePr>
        <p:xfrm>
          <a:off x="340613" y="1311300"/>
          <a:ext cx="8060438" cy="33535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49E49DB-DCDD-CBD7-9376-1CAC80CF8E47}"/>
              </a:ext>
            </a:extLst>
          </p:cNvPr>
          <p:cNvSpPr>
            <a:spLocks noGrp="1"/>
          </p:cNvSpPr>
          <p:nvPr>
            <p:ph type="body" sz="quarter" idx="22"/>
          </p:nvPr>
        </p:nvSpPr>
        <p:spPr>
          <a:xfrm>
            <a:off x="345280" y="798132"/>
            <a:ext cx="7025338" cy="316292"/>
          </a:xfrm>
        </p:spPr>
        <p:txBody>
          <a:bodyPr/>
          <a:lstStyle/>
          <a:p>
            <a:r>
              <a:rPr lang="en-GB" dirty="0"/>
              <a:t>WWW v WWP design: estimated individual-level response rates</a:t>
            </a:r>
          </a:p>
        </p:txBody>
      </p:sp>
      <p:sp>
        <p:nvSpPr>
          <p:cNvPr id="9" name="TextBox 8">
            <a:extLst>
              <a:ext uri="{FF2B5EF4-FFF2-40B4-BE49-F238E27FC236}">
                <a16:creationId xmlns:a16="http://schemas.microsoft.com/office/drawing/2014/main" id="{B1609F51-01AE-853E-58E1-BA7656A93BF8}"/>
              </a:ext>
            </a:extLst>
          </p:cNvPr>
          <p:cNvSpPr txBox="1"/>
          <p:nvPr/>
        </p:nvSpPr>
        <p:spPr>
          <a:xfrm>
            <a:off x="6683736" y="1868391"/>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20.3%</a:t>
            </a:r>
          </a:p>
        </p:txBody>
      </p:sp>
      <p:sp>
        <p:nvSpPr>
          <p:cNvPr id="10" name="TextBox 9">
            <a:extLst>
              <a:ext uri="{FF2B5EF4-FFF2-40B4-BE49-F238E27FC236}">
                <a16:creationId xmlns:a16="http://schemas.microsoft.com/office/drawing/2014/main" id="{D263441F-81D2-6CC4-B892-39AB91C30C96}"/>
              </a:ext>
            </a:extLst>
          </p:cNvPr>
          <p:cNvSpPr txBox="1"/>
          <p:nvPr/>
        </p:nvSpPr>
        <p:spPr>
          <a:xfrm>
            <a:off x="7265626" y="2283229"/>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22.8%</a:t>
            </a:r>
          </a:p>
        </p:txBody>
      </p:sp>
      <p:sp>
        <p:nvSpPr>
          <p:cNvPr id="11" name="TextBox 10">
            <a:extLst>
              <a:ext uri="{FF2B5EF4-FFF2-40B4-BE49-F238E27FC236}">
                <a16:creationId xmlns:a16="http://schemas.microsoft.com/office/drawing/2014/main" id="{4164470B-BD10-5B22-CBBB-387414A49DF5}"/>
              </a:ext>
            </a:extLst>
          </p:cNvPr>
          <p:cNvSpPr txBox="1"/>
          <p:nvPr/>
        </p:nvSpPr>
        <p:spPr>
          <a:xfrm>
            <a:off x="7637621" y="2695753"/>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24.8%</a:t>
            </a:r>
          </a:p>
        </p:txBody>
      </p:sp>
      <p:sp>
        <p:nvSpPr>
          <p:cNvPr id="13" name="TextBox 12">
            <a:extLst>
              <a:ext uri="{FF2B5EF4-FFF2-40B4-BE49-F238E27FC236}">
                <a16:creationId xmlns:a16="http://schemas.microsoft.com/office/drawing/2014/main" id="{21A8888D-3261-8558-9253-B1DBC867B6DB}"/>
              </a:ext>
            </a:extLst>
          </p:cNvPr>
          <p:cNvSpPr txBox="1"/>
          <p:nvPr/>
        </p:nvSpPr>
        <p:spPr>
          <a:xfrm>
            <a:off x="8210950" y="3089227"/>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27.8%</a:t>
            </a:r>
          </a:p>
        </p:txBody>
      </p:sp>
      <p:sp>
        <p:nvSpPr>
          <p:cNvPr id="14" name="TextBox 13">
            <a:extLst>
              <a:ext uri="{FF2B5EF4-FFF2-40B4-BE49-F238E27FC236}">
                <a16:creationId xmlns:a16="http://schemas.microsoft.com/office/drawing/2014/main" id="{2BF0ED90-211F-6AEE-68BD-D2C5AACB695D}"/>
              </a:ext>
            </a:extLst>
          </p:cNvPr>
          <p:cNvSpPr txBox="1"/>
          <p:nvPr/>
        </p:nvSpPr>
        <p:spPr>
          <a:xfrm>
            <a:off x="6491602" y="3497244"/>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19.1%</a:t>
            </a:r>
          </a:p>
        </p:txBody>
      </p:sp>
      <p:sp>
        <p:nvSpPr>
          <p:cNvPr id="15" name="TextBox 14">
            <a:extLst>
              <a:ext uri="{FF2B5EF4-FFF2-40B4-BE49-F238E27FC236}">
                <a16:creationId xmlns:a16="http://schemas.microsoft.com/office/drawing/2014/main" id="{CC4AD7C0-B895-34CB-3C8D-64B439885264}"/>
              </a:ext>
            </a:extLst>
          </p:cNvPr>
          <p:cNvSpPr txBox="1"/>
          <p:nvPr/>
        </p:nvSpPr>
        <p:spPr>
          <a:xfrm>
            <a:off x="8023173" y="3903718"/>
            <a:ext cx="527555" cy="277091"/>
          </a:xfrm>
          <a:prstGeom prst="rect">
            <a:avLst/>
          </a:prstGeom>
          <a:noFill/>
        </p:spPr>
        <p:txBody>
          <a:bodyPr wrap="square" lIns="0" tIns="0" rIns="0" bIns="0" rtlCol="0" anchor="ctr">
            <a:norm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26.8%</a:t>
            </a:r>
          </a:p>
        </p:txBody>
      </p:sp>
      <p:sp>
        <p:nvSpPr>
          <p:cNvPr id="16" name="Rectangle 15">
            <a:extLst>
              <a:ext uri="{FF2B5EF4-FFF2-40B4-BE49-F238E27FC236}">
                <a16:creationId xmlns:a16="http://schemas.microsoft.com/office/drawing/2014/main" id="{A4E803DE-8060-1705-20C9-DED8B160A301}"/>
              </a:ext>
            </a:extLst>
          </p:cNvPr>
          <p:cNvSpPr/>
          <p:nvPr/>
        </p:nvSpPr>
        <p:spPr bwMode="auto">
          <a:xfrm>
            <a:off x="286988" y="1792669"/>
            <a:ext cx="8567643" cy="1664285"/>
          </a:xfrm>
          <a:prstGeom prst="rect">
            <a:avLst/>
          </a:prstGeom>
          <a:solidFill>
            <a:schemeClr val="tx2"/>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7790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Adopted contact strategy</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4" name="Text Placeholder 3">
            <a:extLst>
              <a:ext uri="{FF2B5EF4-FFF2-40B4-BE49-F238E27FC236}">
                <a16:creationId xmlns:a16="http://schemas.microsoft.com/office/drawing/2014/main" id="{51538760-CF66-2DA0-E8B0-D12CEFFDB3CB}"/>
              </a:ext>
            </a:extLst>
          </p:cNvPr>
          <p:cNvSpPr>
            <a:spLocks noGrp="1"/>
          </p:cNvSpPr>
          <p:nvPr>
            <p:ph type="body" sz="quarter" idx="22"/>
          </p:nvPr>
        </p:nvSpPr>
        <p:spPr>
          <a:xfrm>
            <a:off x="345280" y="798132"/>
            <a:ext cx="7384258" cy="316292"/>
          </a:xfrm>
        </p:spPr>
        <p:txBody>
          <a:bodyPr/>
          <a:lstStyle/>
          <a:p>
            <a:r>
              <a:rPr lang="en-GB" dirty="0"/>
              <a:t>Get 9/10 of offline respondents as uniform proactive provision of paper</a:t>
            </a:r>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17</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aphicFrame>
        <p:nvGraphicFramePr>
          <p:cNvPr id="61" name="Table 60">
            <a:extLst>
              <a:ext uri="{FF2B5EF4-FFF2-40B4-BE49-F238E27FC236}">
                <a16:creationId xmlns:a16="http://schemas.microsoft.com/office/drawing/2014/main" id="{11A54277-4DDA-F6A4-EA50-7C55ED3A9B4F}"/>
              </a:ext>
            </a:extLst>
          </p:cNvPr>
          <p:cNvGraphicFramePr>
            <a:graphicFrameLocks noGrp="1"/>
          </p:cNvGraphicFramePr>
          <p:nvPr/>
        </p:nvGraphicFramePr>
        <p:xfrm>
          <a:off x="1998292" y="1973656"/>
          <a:ext cx="6096000" cy="2584674"/>
        </p:xfrm>
        <a:graphic>
          <a:graphicData uri="http://schemas.openxmlformats.org/drawingml/2006/table">
            <a:tbl>
              <a:tblPr bandRow="1" bandCol="1">
                <a:tableStyleId>{69C7853C-536D-4A76-A0AE-DD22124D55A5}</a:tableStyleId>
              </a:tblPr>
              <a:tblGrid>
                <a:gridCol w="1219200">
                  <a:extLst>
                    <a:ext uri="{9D8B030D-6E8A-4147-A177-3AD203B41FA5}">
                      <a16:colId xmlns:a16="http://schemas.microsoft.com/office/drawing/2014/main" val="3956075055"/>
                    </a:ext>
                  </a:extLst>
                </a:gridCol>
                <a:gridCol w="1219200">
                  <a:extLst>
                    <a:ext uri="{9D8B030D-6E8A-4147-A177-3AD203B41FA5}">
                      <a16:colId xmlns:a16="http://schemas.microsoft.com/office/drawing/2014/main" val="459321519"/>
                    </a:ext>
                  </a:extLst>
                </a:gridCol>
                <a:gridCol w="1219200">
                  <a:extLst>
                    <a:ext uri="{9D8B030D-6E8A-4147-A177-3AD203B41FA5}">
                      <a16:colId xmlns:a16="http://schemas.microsoft.com/office/drawing/2014/main" val="3384613651"/>
                    </a:ext>
                  </a:extLst>
                </a:gridCol>
                <a:gridCol w="1219200">
                  <a:extLst>
                    <a:ext uri="{9D8B030D-6E8A-4147-A177-3AD203B41FA5}">
                      <a16:colId xmlns:a16="http://schemas.microsoft.com/office/drawing/2014/main" val="771590109"/>
                    </a:ext>
                  </a:extLst>
                </a:gridCol>
                <a:gridCol w="1219200">
                  <a:extLst>
                    <a:ext uri="{9D8B030D-6E8A-4147-A177-3AD203B41FA5}">
                      <a16:colId xmlns:a16="http://schemas.microsoft.com/office/drawing/2014/main" val="1184280514"/>
                    </a:ext>
                  </a:extLst>
                </a:gridCol>
              </a:tblGrid>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60000"/>
                        <a:lumOff val="4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60000"/>
                        <a:lumOff val="40000"/>
                      </a:schemeClr>
                    </a:solidFill>
                  </a:tcPr>
                </a:tc>
                <a:tc>
                  <a:txBody>
                    <a:bodyPr/>
                    <a:lstStyle/>
                    <a:p>
                      <a:pPr marL="36195" algn="ctr">
                        <a:lnSpc>
                          <a:spcPts val="1400"/>
                        </a:lnSpc>
                        <a:spcBef>
                          <a:spcPts val="300"/>
                        </a:spcBef>
                        <a:spcAft>
                          <a:spcPts val="300"/>
                        </a:spcAft>
                      </a:pPr>
                      <a:r>
                        <a:rPr lang="en-AU" sz="1100" kern="0">
                          <a:effectLst/>
                          <a:latin typeface="+mn-lt"/>
                          <a:ea typeface="Times New Roman" panose="02020603050405020304" pitchFamily="18" charset="0"/>
                          <a:cs typeface="Times New Roman" panose="02020603050405020304" pitchFamily="18" charset="0"/>
                        </a:rPr>
                        <a:t>WWWW</a:t>
                      </a:r>
                      <a:endParaRPr lang="en-GB" sz="1100" kern="10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60000"/>
                        <a:lumOff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val="1899467551"/>
                  </a:ext>
                </a:extLst>
              </a:tr>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60000"/>
                        <a:lumOff val="4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val="440837886"/>
                  </a:ext>
                </a:extLst>
              </a:tr>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60000"/>
                        <a:lumOff val="4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WWPW</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60000"/>
                        <a:lumOff val="4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40000"/>
                        <a:lumOff val="6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40000"/>
                        <a:lumOff val="60000"/>
                        <a:alpha val="4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WWP</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40000"/>
                        <a:lumOff val="60000"/>
                        <a:alpha val="40000"/>
                      </a:schemeClr>
                    </a:solidFill>
                  </a:tcPr>
                </a:tc>
                <a:extLst>
                  <a:ext uri="{0D108BD9-81ED-4DB2-BD59-A6C34878D82A}">
                    <a16:rowId xmlns:a16="http://schemas.microsoft.com/office/drawing/2014/main" val="1361894954"/>
                  </a:ext>
                </a:extLst>
              </a:tr>
            </a:tbl>
          </a:graphicData>
        </a:graphic>
      </p:graphicFrame>
      <p:sp>
        <p:nvSpPr>
          <p:cNvPr id="66" name="TextBox 65">
            <a:extLst>
              <a:ext uri="{FF2B5EF4-FFF2-40B4-BE49-F238E27FC236}">
                <a16:creationId xmlns:a16="http://schemas.microsoft.com/office/drawing/2014/main" id="{6CC77D15-271F-3D70-05F0-4572854163BD}"/>
              </a:ext>
            </a:extLst>
          </p:cNvPr>
          <p:cNvSpPr txBox="1"/>
          <p:nvPr/>
        </p:nvSpPr>
        <p:spPr>
          <a:xfrm>
            <a:off x="345281" y="235835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&lt;35</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69" name="TextBox 68">
            <a:extLst>
              <a:ext uri="{FF2B5EF4-FFF2-40B4-BE49-F238E27FC236}">
                <a16:creationId xmlns:a16="http://schemas.microsoft.com/office/drawing/2014/main" id="{C546252E-60C5-985B-D7FC-59B58D9FDA0A}"/>
              </a:ext>
            </a:extLst>
          </p:cNvPr>
          <p:cNvSpPr txBox="1"/>
          <p:nvPr/>
        </p:nvSpPr>
        <p:spPr>
          <a:xfrm>
            <a:off x="345281" y="3157150"/>
            <a:ext cx="1436517" cy="277091"/>
          </a:xfrm>
          <a:prstGeom prst="rect">
            <a:avLst/>
          </a:prstGeom>
          <a:noFill/>
        </p:spPr>
        <p:txBody>
          <a:bodyPr wrap="square" lIns="0" tIns="0" rIns="0" bIns="0" rtlCol="0">
            <a:normAutofit fontScale="92500"/>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Mixed age groups</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0" name="TextBox 69">
            <a:extLst>
              <a:ext uri="{FF2B5EF4-FFF2-40B4-BE49-F238E27FC236}">
                <a16:creationId xmlns:a16="http://schemas.microsoft.com/office/drawing/2014/main" id="{992A8967-2B43-E8AC-675E-75243527347A}"/>
              </a:ext>
            </a:extLst>
          </p:cNvPr>
          <p:cNvSpPr txBox="1"/>
          <p:nvPr/>
        </p:nvSpPr>
        <p:spPr>
          <a:xfrm>
            <a:off x="345281" y="399900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&gt;64</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9" name="TextBox 8">
            <a:extLst>
              <a:ext uri="{FF2B5EF4-FFF2-40B4-BE49-F238E27FC236}">
                <a16:creationId xmlns:a16="http://schemas.microsoft.com/office/drawing/2014/main" id="{5622B5F0-9ADB-DF43-9AD6-FBF620F18375}"/>
              </a:ext>
            </a:extLst>
          </p:cNvPr>
          <p:cNvSpPr txBox="1"/>
          <p:nvPr/>
        </p:nvSpPr>
        <p:spPr>
          <a:xfrm>
            <a:off x="1998870" y="1657837"/>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Most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10" name="TextBox 9">
            <a:extLst>
              <a:ext uri="{FF2B5EF4-FFF2-40B4-BE49-F238E27FC236}">
                <a16:creationId xmlns:a16="http://schemas.microsoft.com/office/drawing/2014/main" id="{9E805454-FD8F-2C98-94EE-BD1F32A97861}"/>
              </a:ext>
            </a:extLst>
          </p:cNvPr>
          <p:cNvSpPr txBox="1"/>
          <p:nvPr/>
        </p:nvSpPr>
        <p:spPr>
          <a:xfrm>
            <a:off x="6865279" y="1662101"/>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Least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grpSp>
        <p:nvGrpSpPr>
          <p:cNvPr id="12" name="Group 11">
            <a:extLst>
              <a:ext uri="{FF2B5EF4-FFF2-40B4-BE49-F238E27FC236}">
                <a16:creationId xmlns:a16="http://schemas.microsoft.com/office/drawing/2014/main" id="{080DA58A-963D-EADC-EFB3-AC36729A9A09}"/>
              </a:ext>
            </a:extLst>
          </p:cNvPr>
          <p:cNvGrpSpPr/>
          <p:nvPr/>
        </p:nvGrpSpPr>
        <p:grpSpPr>
          <a:xfrm>
            <a:off x="8325503" y="3824081"/>
            <a:ext cx="527555" cy="603750"/>
            <a:chOff x="11053045" y="4936850"/>
            <a:chExt cx="703407" cy="805000"/>
          </a:xfrm>
        </p:grpSpPr>
        <p:sp>
          <p:nvSpPr>
            <p:cNvPr id="7" name="Rectangle 6">
              <a:extLst>
                <a:ext uri="{FF2B5EF4-FFF2-40B4-BE49-F238E27FC236}">
                  <a16:creationId xmlns:a16="http://schemas.microsoft.com/office/drawing/2014/main" id="{DF66066C-67F7-3CA9-B74B-091DDA7EA9BC}"/>
                </a:ext>
              </a:extLst>
            </p:cNvPr>
            <p:cNvSpPr/>
            <p:nvPr/>
          </p:nvSpPr>
          <p:spPr bwMode="auto">
            <a:xfrm>
              <a:off x="11081048" y="4936850"/>
              <a:ext cx="647402" cy="395162"/>
            </a:xfrm>
            <a:prstGeom prst="rect">
              <a:avLst/>
            </a:prstGeom>
            <a:solidFill>
              <a:schemeClr val="accent2">
                <a:lumMod val="20000"/>
                <a:lumOff val="80000"/>
              </a:schemeClr>
            </a:solidFill>
            <a:ln>
              <a:solidFill>
                <a:schemeClr val="bg1"/>
              </a:solid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860DFAF5-AF00-6783-EA3F-B0C84AF3B8C1}"/>
                </a:ext>
              </a:extLst>
            </p:cNvPr>
            <p:cNvSpPr/>
            <p:nvPr/>
          </p:nvSpPr>
          <p:spPr bwMode="auto">
            <a:xfrm>
              <a:off x="11081048" y="5346688"/>
              <a:ext cx="647402" cy="395162"/>
            </a:xfrm>
            <a:prstGeom prst="rect">
              <a:avLst/>
            </a:prstGeom>
            <a:solidFill>
              <a:schemeClr val="accent2">
                <a:lumMod val="40000"/>
                <a:lumOff val="60000"/>
              </a:schemeClr>
            </a:solidFill>
            <a:ln>
              <a:solidFill>
                <a:schemeClr val="bg1"/>
              </a:solid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11" name="TextBox 10">
              <a:extLst>
                <a:ext uri="{FF2B5EF4-FFF2-40B4-BE49-F238E27FC236}">
                  <a16:creationId xmlns:a16="http://schemas.microsoft.com/office/drawing/2014/main" id="{8E94F347-C33C-C87B-A6E9-AEFE7233DB42}"/>
                </a:ext>
              </a:extLst>
            </p:cNvPr>
            <p:cNvSpPr txBox="1"/>
            <p:nvPr/>
          </p:nvSpPr>
          <p:spPr>
            <a:xfrm>
              <a:off x="11053045" y="5147285"/>
              <a:ext cx="703407" cy="369454"/>
            </a:xfrm>
            <a:prstGeom prst="rect">
              <a:avLst/>
            </a:prstGeom>
            <a:noFill/>
          </p:spPr>
          <p:txBody>
            <a:bodyPr wrap="square" lIns="0" tIns="0" rIns="0" bIns="0" rtlCol="0" anchor="ctr">
              <a:normAutofit/>
            </a:bodyPr>
            <a:lstStyle/>
            <a:p>
              <a:pPr indent="-2743200" algn="ctr" defTabSz="342900">
                <a:spcAft>
                  <a:spcPts val="450"/>
                </a:spcAft>
                <a:buClrTx/>
              </a:pPr>
              <a:r>
                <a:rPr lang="en-GB" sz="1050" kern="1200" dirty="0">
                  <a:latin typeface="Century Gothic" panose="02116942222400000000"/>
                  <a:ea typeface="Roboto" panose="02000000000000000000" pitchFamily="2" charset="0"/>
                  <a:cs typeface="Segoe UI" panose="020B0502040204020203" pitchFamily="34" charset="0"/>
                </a:rPr>
                <a:t>38%</a:t>
              </a:r>
            </a:p>
          </p:txBody>
        </p:sp>
      </p:grpSp>
      <p:grpSp>
        <p:nvGrpSpPr>
          <p:cNvPr id="13" name="Group 12">
            <a:extLst>
              <a:ext uri="{FF2B5EF4-FFF2-40B4-BE49-F238E27FC236}">
                <a16:creationId xmlns:a16="http://schemas.microsoft.com/office/drawing/2014/main" id="{B0157C78-B018-870C-52FB-C371E636428A}"/>
              </a:ext>
            </a:extLst>
          </p:cNvPr>
          <p:cNvGrpSpPr/>
          <p:nvPr/>
        </p:nvGrpSpPr>
        <p:grpSpPr>
          <a:xfrm>
            <a:off x="8310787" y="2496905"/>
            <a:ext cx="527555" cy="603750"/>
            <a:chOff x="11053045" y="4936850"/>
            <a:chExt cx="703407" cy="805000"/>
          </a:xfrm>
        </p:grpSpPr>
        <p:sp>
          <p:nvSpPr>
            <p:cNvPr id="14" name="Rectangle 13">
              <a:extLst>
                <a:ext uri="{FF2B5EF4-FFF2-40B4-BE49-F238E27FC236}">
                  <a16:creationId xmlns:a16="http://schemas.microsoft.com/office/drawing/2014/main" id="{990AEA5F-95B3-AA4A-349C-F44E5A7C2A28}"/>
                </a:ext>
              </a:extLst>
            </p:cNvPr>
            <p:cNvSpPr/>
            <p:nvPr/>
          </p:nvSpPr>
          <p:spPr bwMode="auto">
            <a:xfrm>
              <a:off x="11081048" y="4936850"/>
              <a:ext cx="647402" cy="395162"/>
            </a:xfrm>
            <a:prstGeom prst="rect">
              <a:avLst/>
            </a:prstGeom>
            <a:solidFill>
              <a:schemeClr val="accent6">
                <a:lumMod val="40000"/>
                <a:lumOff val="60000"/>
              </a:schemeClr>
            </a:solidFill>
            <a:ln>
              <a:solidFill>
                <a:schemeClr val="bg1"/>
              </a:solid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3A8F3DE0-7E3E-FD19-10F7-F6A810CB5213}"/>
                </a:ext>
              </a:extLst>
            </p:cNvPr>
            <p:cNvSpPr/>
            <p:nvPr/>
          </p:nvSpPr>
          <p:spPr bwMode="auto">
            <a:xfrm>
              <a:off x="11081048" y="5346688"/>
              <a:ext cx="647402" cy="395162"/>
            </a:xfrm>
            <a:prstGeom prst="rect">
              <a:avLst/>
            </a:prstGeom>
            <a:solidFill>
              <a:schemeClr val="accent6">
                <a:lumMod val="60000"/>
                <a:lumOff val="40000"/>
              </a:schemeClr>
            </a:solidFill>
            <a:ln>
              <a:solidFill>
                <a:schemeClr val="bg1"/>
              </a:solid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GB"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DE416E26-4463-3313-8C07-26B19103EFA3}"/>
                </a:ext>
              </a:extLst>
            </p:cNvPr>
            <p:cNvSpPr txBox="1"/>
            <p:nvPr/>
          </p:nvSpPr>
          <p:spPr>
            <a:xfrm>
              <a:off x="11053045" y="5147285"/>
              <a:ext cx="703407" cy="369454"/>
            </a:xfrm>
            <a:prstGeom prst="rect">
              <a:avLst/>
            </a:prstGeom>
            <a:noFill/>
          </p:spPr>
          <p:txBody>
            <a:bodyPr wrap="square" lIns="0" tIns="0" rIns="0" bIns="0" rtlCol="0" anchor="ctr">
              <a:normAutofit/>
            </a:bodyPr>
            <a:lstStyle/>
            <a:p>
              <a:pPr indent="-2743200" algn="ctr" defTabSz="342900">
                <a:spcAft>
                  <a:spcPts val="450"/>
                </a:spcAft>
                <a:buClrTx/>
              </a:pPr>
              <a:r>
                <a:rPr lang="en-GB" sz="1050" kern="1200" dirty="0">
                  <a:latin typeface="Century Gothic" panose="02116942222400000000"/>
                  <a:ea typeface="Roboto" panose="02000000000000000000" pitchFamily="2" charset="0"/>
                  <a:cs typeface="Segoe UI" panose="020B0502040204020203" pitchFamily="34" charset="0"/>
                </a:rPr>
                <a:t>62%</a:t>
              </a:r>
            </a:p>
          </p:txBody>
        </p:sp>
      </p:grpSp>
    </p:spTree>
    <p:extLst>
      <p:ext uri="{BB962C8B-B14F-4D97-AF65-F5344CB8AC3E}">
        <p14:creationId xmlns:p14="http://schemas.microsoft.com/office/powerpoint/2010/main" val="276274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Number of adults data from CACI</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4" name="Text Placeholder 3">
            <a:extLst>
              <a:ext uri="{FF2B5EF4-FFF2-40B4-BE49-F238E27FC236}">
                <a16:creationId xmlns:a16="http://schemas.microsoft.com/office/drawing/2014/main" id="{51538760-CF66-2DA0-E8B0-D12CEFFDB3CB}"/>
              </a:ext>
            </a:extLst>
          </p:cNvPr>
          <p:cNvSpPr>
            <a:spLocks noGrp="1"/>
          </p:cNvSpPr>
          <p:nvPr>
            <p:ph type="body" sz="quarter" idx="22"/>
          </p:nvPr>
        </p:nvSpPr>
        <p:spPr>
          <a:xfrm>
            <a:off x="345280" y="798132"/>
            <a:ext cx="7384258" cy="316292"/>
          </a:xfrm>
        </p:spPr>
        <p:txBody>
          <a:bodyPr/>
          <a:lstStyle/>
          <a:p>
            <a:r>
              <a:rPr lang="en-GB" dirty="0"/>
              <a:t>CACI exactly right in 51% of cases (37% baseline); R=.32</a:t>
            </a:r>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18</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aphicFrame>
        <p:nvGraphicFramePr>
          <p:cNvPr id="13" name="Chart 12">
            <a:extLst>
              <a:ext uri="{FF2B5EF4-FFF2-40B4-BE49-F238E27FC236}">
                <a16:creationId xmlns:a16="http://schemas.microsoft.com/office/drawing/2014/main" id="{8211303A-51D9-CF46-3507-9DECA644AED9}"/>
              </a:ext>
            </a:extLst>
          </p:cNvPr>
          <p:cNvGraphicFramePr/>
          <p:nvPr>
            <p:extLst>
              <p:ext uri="{D42A27DB-BD31-4B8C-83A1-F6EECF244321}">
                <p14:modId xmlns:p14="http://schemas.microsoft.com/office/powerpoint/2010/main" val="2611521715"/>
              </p:ext>
            </p:extLst>
          </p:nvPr>
        </p:nvGraphicFramePr>
        <p:xfrm>
          <a:off x="345280" y="1475402"/>
          <a:ext cx="6096000" cy="322590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11EAAA8-FB4C-F1F8-C423-EB24A86B9E69}"/>
              </a:ext>
            </a:extLst>
          </p:cNvPr>
          <p:cNvSpPr txBox="1"/>
          <p:nvPr/>
        </p:nvSpPr>
        <p:spPr>
          <a:xfrm>
            <a:off x="6679471" y="1943271"/>
            <a:ext cx="2100133" cy="1714329"/>
          </a:xfrm>
          <a:prstGeom prst="rect">
            <a:avLst/>
          </a:prstGeom>
          <a:noFill/>
        </p:spPr>
        <p:txBody>
          <a:bodyPr wrap="square" lIns="0" tIns="0" rIns="0" bIns="0" rtlCol="0" anchor="ctr">
            <a:noAutofit/>
          </a:bodyPr>
          <a:lstStyle/>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Used data to vary initial number of logins (1=2, 2=3, 3+=4)</a:t>
            </a:r>
          </a:p>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Reduce bias against large HHs while controlling fabrication risk?</a:t>
            </a:r>
          </a:p>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Other approaches:</a:t>
            </a:r>
          </a:p>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 *Single reuseable login (U-Soc)</a:t>
            </a:r>
          </a:p>
          <a:p>
            <a:pPr indent="-2743200" defTabSz="342900">
              <a:spcAft>
                <a:spcPts val="900"/>
              </a:spcAft>
              <a:buClrTx/>
            </a:pPr>
            <a:r>
              <a:rPr lang="en-GB" sz="1000" kern="1200" dirty="0">
                <a:solidFill>
                  <a:srgbClr val="F9EEE3"/>
                </a:solidFill>
                <a:latin typeface="Century Gothic" panose="02116942222400000000"/>
                <a:ea typeface="Roboto" panose="02000000000000000000" pitchFamily="2" charset="0"/>
                <a:cs typeface="Segoe UI" panose="020B0502040204020203" pitchFamily="34" charset="0"/>
              </a:rPr>
              <a:t> *Two-stage method</a:t>
            </a:r>
          </a:p>
        </p:txBody>
      </p:sp>
      <p:sp>
        <p:nvSpPr>
          <p:cNvPr id="8" name="Text Placeholder 3">
            <a:extLst>
              <a:ext uri="{FF2B5EF4-FFF2-40B4-BE49-F238E27FC236}">
                <a16:creationId xmlns:a16="http://schemas.microsoft.com/office/drawing/2014/main" id="{2EDCCA7B-0B1D-A690-9564-250E2ADBD1A5}"/>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Participation Survey 2023-4, mean reports per responding household (n=110,736)</a:t>
            </a:r>
          </a:p>
        </p:txBody>
      </p:sp>
    </p:spTree>
    <p:extLst>
      <p:ext uri="{BB962C8B-B14F-4D97-AF65-F5344CB8AC3E}">
        <p14:creationId xmlns:p14="http://schemas.microsoft.com/office/powerpoint/2010/main" val="409281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GB" dirty="0">
                <a:latin typeface="Georgia"/>
              </a:rPr>
              <a:t>Early bird bonus incentive experiment</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19</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cxnSp>
        <p:nvCxnSpPr>
          <p:cNvPr id="7" name="Straight Connector 6">
            <a:extLst>
              <a:ext uri="{FF2B5EF4-FFF2-40B4-BE49-F238E27FC236}">
                <a16:creationId xmlns:a16="http://schemas.microsoft.com/office/drawing/2014/main" id="{0A8E569D-51F6-8C7C-E1EC-662DD17229DA}"/>
              </a:ext>
            </a:extLst>
          </p:cNvPr>
          <p:cNvCxnSpPr>
            <a:cxnSpLocks/>
          </p:cNvCxnSpPr>
          <p:nvPr/>
        </p:nvCxnSpPr>
        <p:spPr>
          <a:xfrm>
            <a:off x="345281" y="1271009"/>
            <a:ext cx="57483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715DE4F-3552-6353-C2F9-EAC9B9ED4408}"/>
              </a:ext>
            </a:extLst>
          </p:cNvPr>
          <p:cNvSpPr txBox="1">
            <a:spLocks/>
          </p:cNvSpPr>
          <p:nvPr/>
        </p:nvSpPr>
        <p:spPr>
          <a:xfrm>
            <a:off x="345280" y="4701304"/>
            <a:ext cx="5579270" cy="10449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6" defTabSz="685800">
              <a:spcAft>
                <a:spcPts val="450"/>
              </a:spcAft>
              <a:buClr>
                <a:srgbClr val="000000"/>
              </a:buClr>
            </a:pPr>
            <a:r>
              <a:rPr lang="en-US" sz="600" dirty="0">
                <a:solidFill>
                  <a:srgbClr val="736868"/>
                </a:solidFill>
                <a:latin typeface="Century Gothic" panose="02116942222400000000"/>
              </a:rPr>
              <a:t>DCMS Interim Participation Survey pilot 2021, design-weights applied</a:t>
            </a:r>
          </a:p>
        </p:txBody>
      </p:sp>
      <p:graphicFrame>
        <p:nvGraphicFramePr>
          <p:cNvPr id="12" name="Content Placeholder 25">
            <a:extLst>
              <a:ext uri="{FF2B5EF4-FFF2-40B4-BE49-F238E27FC236}">
                <a16:creationId xmlns:a16="http://schemas.microsoft.com/office/drawing/2014/main" id="{97C9F8C8-737B-4074-E09C-F5E2ADBB3FDA}"/>
              </a:ext>
            </a:extLst>
          </p:cNvPr>
          <p:cNvGraphicFramePr>
            <a:graphicFrameLocks/>
          </p:cNvGraphicFramePr>
          <p:nvPr/>
        </p:nvGraphicFramePr>
        <p:xfrm>
          <a:off x="340613" y="1311300"/>
          <a:ext cx="8060438" cy="33535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49E49DB-DCDD-CBD7-9376-1CAC80CF8E47}"/>
              </a:ext>
            </a:extLst>
          </p:cNvPr>
          <p:cNvSpPr>
            <a:spLocks noGrp="1"/>
          </p:cNvSpPr>
          <p:nvPr>
            <p:ph type="body" sz="quarter" idx="22"/>
          </p:nvPr>
        </p:nvSpPr>
        <p:spPr>
          <a:xfrm>
            <a:off x="345280" y="798132"/>
            <a:ext cx="8451056" cy="316292"/>
          </a:xfrm>
        </p:spPr>
        <p:txBody>
          <a:bodyPr/>
          <a:lstStyle/>
          <a:p>
            <a:r>
              <a:rPr lang="en-GB" dirty="0"/>
              <a:t>£10 conditional incentive raised to £15 if respond by web in first 2 weeks (before reminder)</a:t>
            </a:r>
          </a:p>
        </p:txBody>
      </p:sp>
      <p:sp>
        <p:nvSpPr>
          <p:cNvPr id="9" name="TextBox 8">
            <a:extLst>
              <a:ext uri="{FF2B5EF4-FFF2-40B4-BE49-F238E27FC236}">
                <a16:creationId xmlns:a16="http://schemas.microsoft.com/office/drawing/2014/main" id="{B1609F51-01AE-853E-58E1-BA7656A93BF8}"/>
              </a:ext>
            </a:extLst>
          </p:cNvPr>
          <p:cNvSpPr txBox="1"/>
          <p:nvPr/>
        </p:nvSpPr>
        <p:spPr>
          <a:xfrm>
            <a:off x="3134914" y="2292414"/>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7.6% cum web RR</a:t>
            </a:r>
          </a:p>
        </p:txBody>
      </p:sp>
      <p:sp>
        <p:nvSpPr>
          <p:cNvPr id="10" name="TextBox 9">
            <a:extLst>
              <a:ext uri="{FF2B5EF4-FFF2-40B4-BE49-F238E27FC236}">
                <a16:creationId xmlns:a16="http://schemas.microsoft.com/office/drawing/2014/main" id="{D263441F-81D2-6CC4-B892-39AB91C30C96}"/>
              </a:ext>
            </a:extLst>
          </p:cNvPr>
          <p:cNvSpPr txBox="1"/>
          <p:nvPr/>
        </p:nvSpPr>
        <p:spPr>
          <a:xfrm>
            <a:off x="3483335" y="3497244"/>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8.9% cum web RR</a:t>
            </a:r>
          </a:p>
        </p:txBody>
      </p:sp>
      <p:sp>
        <p:nvSpPr>
          <p:cNvPr id="11" name="TextBox 10">
            <a:extLst>
              <a:ext uri="{FF2B5EF4-FFF2-40B4-BE49-F238E27FC236}">
                <a16:creationId xmlns:a16="http://schemas.microsoft.com/office/drawing/2014/main" id="{4164470B-BD10-5B22-CBBB-387414A49DF5}"/>
              </a:ext>
            </a:extLst>
          </p:cNvPr>
          <p:cNvSpPr txBox="1"/>
          <p:nvPr/>
        </p:nvSpPr>
        <p:spPr>
          <a:xfrm>
            <a:off x="5481533" y="2292414"/>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latin typeface="Century Gothic" panose="02116942222400000000"/>
                <a:ea typeface="Roboto" panose="02000000000000000000" pitchFamily="2" charset="0"/>
                <a:cs typeface="Segoe UI" panose="020B0502040204020203" pitchFamily="34" charset="0"/>
              </a:rPr>
              <a:t>16.2% cum web RR</a:t>
            </a:r>
          </a:p>
        </p:txBody>
      </p:sp>
      <p:sp>
        <p:nvSpPr>
          <p:cNvPr id="13" name="TextBox 12">
            <a:extLst>
              <a:ext uri="{FF2B5EF4-FFF2-40B4-BE49-F238E27FC236}">
                <a16:creationId xmlns:a16="http://schemas.microsoft.com/office/drawing/2014/main" id="{21A8888D-3261-8558-9253-B1DBC867B6DB}"/>
              </a:ext>
            </a:extLst>
          </p:cNvPr>
          <p:cNvSpPr txBox="1"/>
          <p:nvPr/>
        </p:nvSpPr>
        <p:spPr>
          <a:xfrm>
            <a:off x="7439425" y="2292414"/>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21.0% cum web RR</a:t>
            </a:r>
          </a:p>
        </p:txBody>
      </p:sp>
      <p:sp>
        <p:nvSpPr>
          <p:cNvPr id="15" name="TextBox 14">
            <a:extLst>
              <a:ext uri="{FF2B5EF4-FFF2-40B4-BE49-F238E27FC236}">
                <a16:creationId xmlns:a16="http://schemas.microsoft.com/office/drawing/2014/main" id="{CC4AD7C0-B895-34CB-3C8D-64B439885264}"/>
              </a:ext>
            </a:extLst>
          </p:cNvPr>
          <p:cNvSpPr txBox="1"/>
          <p:nvPr/>
        </p:nvSpPr>
        <p:spPr>
          <a:xfrm>
            <a:off x="8104630" y="3525819"/>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23.3% cum web RR</a:t>
            </a:r>
          </a:p>
        </p:txBody>
      </p:sp>
      <p:sp>
        <p:nvSpPr>
          <p:cNvPr id="16" name="TextBox 15">
            <a:extLst>
              <a:ext uri="{FF2B5EF4-FFF2-40B4-BE49-F238E27FC236}">
                <a16:creationId xmlns:a16="http://schemas.microsoft.com/office/drawing/2014/main" id="{589DCA7D-7021-B8E9-7647-5B7DEE2424A0}"/>
              </a:ext>
            </a:extLst>
          </p:cNvPr>
          <p:cNvSpPr txBox="1"/>
          <p:nvPr/>
        </p:nvSpPr>
        <p:spPr>
          <a:xfrm>
            <a:off x="6523195" y="3525819"/>
            <a:ext cx="527555" cy="277091"/>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latin typeface="Century Gothic" panose="02116942222400000000"/>
                <a:ea typeface="Roboto" panose="02000000000000000000" pitchFamily="2" charset="0"/>
                <a:cs typeface="Segoe UI" panose="020B0502040204020203" pitchFamily="34" charset="0"/>
              </a:rPr>
              <a:t>20.1% cum web RR</a:t>
            </a:r>
          </a:p>
        </p:txBody>
      </p:sp>
      <p:sp>
        <p:nvSpPr>
          <p:cNvPr id="17" name="TextBox 16">
            <a:extLst>
              <a:ext uri="{FF2B5EF4-FFF2-40B4-BE49-F238E27FC236}">
                <a16:creationId xmlns:a16="http://schemas.microsoft.com/office/drawing/2014/main" id="{F4B5A16E-5AAD-BA16-DB5A-B30AE2CCEF22}"/>
              </a:ext>
            </a:extLst>
          </p:cNvPr>
          <p:cNvSpPr txBox="1"/>
          <p:nvPr/>
        </p:nvSpPr>
        <p:spPr>
          <a:xfrm>
            <a:off x="5239186" y="4200696"/>
            <a:ext cx="2940408" cy="649932"/>
          </a:xfrm>
          <a:prstGeom prst="rect">
            <a:avLst/>
          </a:prstGeom>
          <a:noFill/>
        </p:spPr>
        <p:txBody>
          <a:bodyPr wrap="square" lIns="0" tIns="0" rIns="0" bIns="0" rtlCol="0" anchor="ctr">
            <a:noAutofit/>
          </a:bodyPr>
          <a:lstStyle/>
          <a:p>
            <a:pPr indent="-2743200" algn="ctr" defTabSz="342900">
              <a:spcAft>
                <a:spcPts val="450"/>
              </a:spcAft>
              <a:buClrTx/>
            </a:pPr>
            <a:r>
              <a:rPr lang="en-GB" sz="900" kern="1200" dirty="0">
                <a:solidFill>
                  <a:srgbClr val="F9EEE3"/>
                </a:solidFill>
                <a:latin typeface="Century Gothic" panose="02116942222400000000"/>
                <a:ea typeface="Roboto" panose="02000000000000000000" pitchFamily="2" charset="0"/>
                <a:cs typeface="Segoe UI" panose="020B0502040204020203" pitchFamily="34" charset="0"/>
              </a:rPr>
              <a:t>But early bird bonus added 34% to unit data collection cost &amp; no clear improvement in respondent profile</a:t>
            </a:r>
          </a:p>
        </p:txBody>
      </p:sp>
    </p:spTree>
    <p:extLst>
      <p:ext uri="{BB962C8B-B14F-4D97-AF65-F5344CB8AC3E}">
        <p14:creationId xmlns:p14="http://schemas.microsoft.com/office/powerpoint/2010/main" val="267381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p:nvPr/>
        </p:nvSpPr>
        <p:spPr>
          <a:xfrm>
            <a:off x="1298725" y="364225"/>
            <a:ext cx="7409700" cy="2733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en-GB" sz="1800" b="1">
                <a:solidFill>
                  <a:srgbClr val="D0006F"/>
                </a:solidFill>
              </a:rPr>
              <a:t>The Taking Part (TP) Survey</a:t>
            </a:r>
            <a:endParaRPr sz="1800" b="1">
              <a:solidFill>
                <a:srgbClr val="D0006F"/>
              </a:solidFill>
            </a:endParaRPr>
          </a:p>
        </p:txBody>
      </p:sp>
      <p:sp>
        <p:nvSpPr>
          <p:cNvPr id="162" name="Google Shape;162;p28"/>
          <p:cNvSpPr txBox="1"/>
          <p:nvPr/>
        </p:nvSpPr>
        <p:spPr>
          <a:xfrm>
            <a:off x="244950" y="726000"/>
            <a:ext cx="8654100" cy="4032900"/>
          </a:xfrm>
          <a:prstGeom prst="rect">
            <a:avLst/>
          </a:prstGeom>
          <a:noFill/>
          <a:ln>
            <a:noFill/>
          </a:ln>
        </p:spPr>
        <p:txBody>
          <a:bodyPr spcFirstLastPara="1" wrap="square" lIns="0" tIns="0" rIns="0" bIns="0" anchor="t" anchorCtr="0">
            <a:spAutoFit/>
          </a:bodyPr>
          <a:lstStyle/>
          <a:p>
            <a:pPr marL="457200" lvl="0" indent="-342900" algn="l" rtl="0">
              <a:lnSpc>
                <a:spcPct val="150000"/>
              </a:lnSpc>
              <a:spcBef>
                <a:spcPts val="600"/>
              </a:spcBef>
              <a:spcAft>
                <a:spcPts val="0"/>
              </a:spcAft>
              <a:buClr>
                <a:srgbClr val="4C868E"/>
              </a:buClr>
              <a:buSzPts val="1800"/>
              <a:buChar char="•"/>
            </a:pPr>
            <a:r>
              <a:rPr lang="en-GB" b="1">
                <a:solidFill>
                  <a:srgbClr val="4C868E"/>
                </a:solidFill>
              </a:rPr>
              <a:t>Main evidence source on engagement in DCMS sectors 2005 to March 2020</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Mode: Face to face interviews</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Age range: Adults (16+) and children (11–15) from 2005. Added children 5-10 from 2008 </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Team: Led by DCMS, co-funded by Arts Council England, Historic England (previously English Heritage) and Sport England. </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Size: Aimed for 10,000 adults per year (however varied from 6,000 to 28,000 adults as a result of LA boost in early years), 1,500 to 3,000 children</a:t>
            </a:r>
            <a:endParaRPr b="1">
              <a:solidFill>
                <a:srgbClr val="4C868E"/>
              </a:solidFill>
            </a:endParaRPr>
          </a:p>
          <a:p>
            <a:pPr marL="914400" lvl="1" indent="-342900" algn="l" rtl="0">
              <a:lnSpc>
                <a:spcPct val="150000"/>
              </a:lnSpc>
              <a:spcBef>
                <a:spcPts val="0"/>
              </a:spcBef>
              <a:spcAft>
                <a:spcPts val="0"/>
              </a:spcAft>
              <a:buClr>
                <a:srgbClr val="000000"/>
              </a:buClr>
              <a:buSzPts val="1800"/>
              <a:buChar char="–"/>
            </a:pPr>
            <a:r>
              <a:rPr lang="en-GB" b="1">
                <a:solidFill>
                  <a:srgbClr val="4C868E"/>
                </a:solidFill>
              </a:rPr>
              <a:t>Nationally representative for England and ITL1 regions</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Response rate: Approx 50%</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Publications: Quarterly, Bi-annual, and annual reports </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Longitudinal studies and 2020 web panel survey</a:t>
            </a:r>
            <a:endParaRPr sz="1200" b="1">
              <a:solidFill>
                <a:srgbClr val="4C868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Latest estimated response rates</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4" name="Text Placeholder 3">
            <a:extLst>
              <a:ext uri="{FF2B5EF4-FFF2-40B4-BE49-F238E27FC236}">
                <a16:creationId xmlns:a16="http://schemas.microsoft.com/office/drawing/2014/main" id="{51538760-CF66-2DA0-E8B0-D12CEFFDB3CB}"/>
              </a:ext>
            </a:extLst>
          </p:cNvPr>
          <p:cNvSpPr>
            <a:spLocks noGrp="1"/>
          </p:cNvSpPr>
          <p:nvPr>
            <p:ph type="body" sz="quarter" idx="22"/>
          </p:nvPr>
        </p:nvSpPr>
        <p:spPr>
          <a:xfrm>
            <a:off x="345280" y="798132"/>
            <a:ext cx="7384258" cy="316292"/>
          </a:xfrm>
        </p:spPr>
        <p:txBody>
          <a:bodyPr/>
          <a:lstStyle/>
          <a:p>
            <a:r>
              <a:rPr lang="en-GB" dirty="0"/>
              <a:t>April to June 2024 (23.5% overall)</a:t>
            </a:r>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20</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aphicFrame>
        <p:nvGraphicFramePr>
          <p:cNvPr id="61" name="Table 60">
            <a:extLst>
              <a:ext uri="{FF2B5EF4-FFF2-40B4-BE49-F238E27FC236}">
                <a16:creationId xmlns:a16="http://schemas.microsoft.com/office/drawing/2014/main" id="{11A54277-4DDA-F6A4-EA50-7C55ED3A9B4F}"/>
              </a:ext>
            </a:extLst>
          </p:cNvPr>
          <p:cNvGraphicFramePr>
            <a:graphicFrameLocks noGrp="1"/>
          </p:cNvGraphicFramePr>
          <p:nvPr/>
        </p:nvGraphicFramePr>
        <p:xfrm>
          <a:off x="1998292" y="1973656"/>
          <a:ext cx="6096000" cy="2584674"/>
        </p:xfrm>
        <a:graphic>
          <a:graphicData uri="http://schemas.openxmlformats.org/drawingml/2006/table">
            <a:tbl>
              <a:tblPr bandRow="1" bandCol="1">
                <a:tableStyleId>{69C7853C-536D-4A76-A0AE-DD22124D55A5}</a:tableStyleId>
              </a:tblPr>
              <a:tblGrid>
                <a:gridCol w="1219200">
                  <a:extLst>
                    <a:ext uri="{9D8B030D-6E8A-4147-A177-3AD203B41FA5}">
                      <a16:colId xmlns:a16="http://schemas.microsoft.com/office/drawing/2014/main" val="3956075055"/>
                    </a:ext>
                  </a:extLst>
                </a:gridCol>
                <a:gridCol w="1219200">
                  <a:extLst>
                    <a:ext uri="{9D8B030D-6E8A-4147-A177-3AD203B41FA5}">
                      <a16:colId xmlns:a16="http://schemas.microsoft.com/office/drawing/2014/main" val="459321519"/>
                    </a:ext>
                  </a:extLst>
                </a:gridCol>
                <a:gridCol w="1219200">
                  <a:extLst>
                    <a:ext uri="{9D8B030D-6E8A-4147-A177-3AD203B41FA5}">
                      <a16:colId xmlns:a16="http://schemas.microsoft.com/office/drawing/2014/main" val="3384613651"/>
                    </a:ext>
                  </a:extLst>
                </a:gridCol>
                <a:gridCol w="1219200">
                  <a:extLst>
                    <a:ext uri="{9D8B030D-6E8A-4147-A177-3AD203B41FA5}">
                      <a16:colId xmlns:a16="http://schemas.microsoft.com/office/drawing/2014/main" val="771590109"/>
                    </a:ext>
                  </a:extLst>
                </a:gridCol>
                <a:gridCol w="1219200">
                  <a:extLst>
                    <a:ext uri="{9D8B030D-6E8A-4147-A177-3AD203B41FA5}">
                      <a16:colId xmlns:a16="http://schemas.microsoft.com/office/drawing/2014/main" val="1184280514"/>
                    </a:ext>
                  </a:extLst>
                </a:gridCol>
              </a:tblGrid>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21%</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19%</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20%</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22%</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21%</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extLst>
                  <a:ext uri="{0D108BD9-81ED-4DB2-BD59-A6C34878D82A}">
                    <a16:rowId xmlns:a16="http://schemas.microsoft.com/office/drawing/2014/main" val="1899467551"/>
                  </a:ext>
                </a:extLst>
              </a:tr>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23%</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20%</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1">
                        <a:lumMod val="20000"/>
                        <a:lumOff val="8000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22%</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23%</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defTabSz="914400" rtl="0" eaLnBrk="1" latinLnBrk="0" hangingPunct="1">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27%</a:t>
                      </a:r>
                      <a:endParaRPr lang="en-GB" sz="1100" kern="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20000"/>
                        <a:lumOff val="80000"/>
                      </a:schemeClr>
                    </a:solidFill>
                  </a:tcPr>
                </a:tc>
                <a:extLst>
                  <a:ext uri="{0D108BD9-81ED-4DB2-BD59-A6C34878D82A}">
                    <a16:rowId xmlns:a16="http://schemas.microsoft.com/office/drawing/2014/main" val="440837886"/>
                  </a:ext>
                </a:extLst>
              </a:tr>
              <a:tr h="861558">
                <a:tc>
                  <a:txBody>
                    <a:bodyPr/>
                    <a:lstStyle/>
                    <a:p>
                      <a:pPr marL="36195" algn="ctr">
                        <a:lnSpc>
                          <a:spcPts val="1400"/>
                        </a:lnSpc>
                        <a:spcBef>
                          <a:spcPts val="300"/>
                        </a:spcBef>
                        <a:spcAft>
                          <a:spcPts val="300"/>
                        </a:spcAft>
                      </a:pPr>
                      <a:r>
                        <a:rPr lang="en-AU" sz="1100" kern="0" dirty="0">
                          <a:effectLst/>
                          <a:latin typeface="+mn-lt"/>
                          <a:ea typeface="Times New Roman" panose="02020603050405020304" pitchFamily="18" charset="0"/>
                          <a:cs typeface="Times New Roman" panose="02020603050405020304" pitchFamily="18" charset="0"/>
                        </a:rPr>
                        <a:t>23%</a:t>
                      </a:r>
                      <a:endParaRPr lang="en-GB" sz="1100" kern="100" dirty="0">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6">
                        <a:lumMod val="20000"/>
                        <a:lumOff val="80000"/>
                        <a:alpha val="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27%</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28%</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30%</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20000"/>
                        <a:lumOff val="80000"/>
                      </a:schemeClr>
                    </a:solidFill>
                  </a:tcPr>
                </a:tc>
                <a:tc>
                  <a:txBody>
                    <a:bodyPr/>
                    <a:lstStyle/>
                    <a:p>
                      <a:pPr marL="36195" algn="ctr">
                        <a:lnSpc>
                          <a:spcPts val="1400"/>
                        </a:lnSpc>
                        <a:spcBef>
                          <a:spcPts val="300"/>
                        </a:spcBef>
                        <a:spcAft>
                          <a:spcPts val="300"/>
                        </a:spcAft>
                      </a:pPr>
                      <a:r>
                        <a:rPr lang="en-AU" sz="1100" kern="0" dirty="0">
                          <a:solidFill>
                            <a:schemeClr val="tx1"/>
                          </a:solidFill>
                          <a:effectLst/>
                          <a:latin typeface="+mn-lt"/>
                          <a:ea typeface="Times New Roman" panose="02020603050405020304" pitchFamily="18" charset="0"/>
                          <a:cs typeface="Times New Roman" panose="02020603050405020304" pitchFamily="18" charset="0"/>
                        </a:rPr>
                        <a:t>34%</a:t>
                      </a:r>
                      <a:endParaRPr lang="en-GB" sz="1100" kern="100" dirty="0">
                        <a:solidFill>
                          <a:schemeClr val="tx1"/>
                        </a:solidFill>
                        <a:effectLst/>
                        <a:latin typeface="+mn-lt"/>
                        <a:ea typeface="Aptos" panose="020B0004020202020204" pitchFamily="34" charset="0"/>
                        <a:cs typeface="Times New Roman" panose="02020603050405020304" pitchFamily="18" charset="0"/>
                      </a:endParaRPr>
                    </a:p>
                  </a:txBody>
                  <a:tcPr marL="51435" marR="51435" marT="0" marB="0" anchor="ctr">
                    <a:solidFill>
                      <a:schemeClr val="accent2">
                        <a:lumMod val="20000"/>
                        <a:lumOff val="80000"/>
                      </a:schemeClr>
                    </a:solidFill>
                  </a:tcPr>
                </a:tc>
                <a:extLst>
                  <a:ext uri="{0D108BD9-81ED-4DB2-BD59-A6C34878D82A}">
                    <a16:rowId xmlns:a16="http://schemas.microsoft.com/office/drawing/2014/main" val="1361894954"/>
                  </a:ext>
                </a:extLst>
              </a:tr>
            </a:tbl>
          </a:graphicData>
        </a:graphic>
      </p:graphicFrame>
      <p:sp>
        <p:nvSpPr>
          <p:cNvPr id="66" name="TextBox 65">
            <a:extLst>
              <a:ext uri="{FF2B5EF4-FFF2-40B4-BE49-F238E27FC236}">
                <a16:creationId xmlns:a16="http://schemas.microsoft.com/office/drawing/2014/main" id="{6CC77D15-271F-3D70-05F0-4572854163BD}"/>
              </a:ext>
            </a:extLst>
          </p:cNvPr>
          <p:cNvSpPr txBox="1"/>
          <p:nvPr/>
        </p:nvSpPr>
        <p:spPr>
          <a:xfrm>
            <a:off x="345281" y="235835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&lt;35</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69" name="TextBox 68">
            <a:extLst>
              <a:ext uri="{FF2B5EF4-FFF2-40B4-BE49-F238E27FC236}">
                <a16:creationId xmlns:a16="http://schemas.microsoft.com/office/drawing/2014/main" id="{C546252E-60C5-985B-D7FC-59B58D9FDA0A}"/>
              </a:ext>
            </a:extLst>
          </p:cNvPr>
          <p:cNvSpPr txBox="1"/>
          <p:nvPr/>
        </p:nvSpPr>
        <p:spPr>
          <a:xfrm>
            <a:off x="345281" y="3157150"/>
            <a:ext cx="1436517" cy="277091"/>
          </a:xfrm>
          <a:prstGeom prst="rect">
            <a:avLst/>
          </a:prstGeom>
          <a:noFill/>
        </p:spPr>
        <p:txBody>
          <a:bodyPr wrap="square" lIns="0" tIns="0" rIns="0" bIns="0" rtlCol="0">
            <a:normAutofit fontScale="92500"/>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Mixed age groups</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70" name="TextBox 69">
            <a:extLst>
              <a:ext uri="{FF2B5EF4-FFF2-40B4-BE49-F238E27FC236}">
                <a16:creationId xmlns:a16="http://schemas.microsoft.com/office/drawing/2014/main" id="{992A8967-2B43-E8AC-675E-75243527347A}"/>
              </a:ext>
            </a:extLst>
          </p:cNvPr>
          <p:cNvSpPr txBox="1"/>
          <p:nvPr/>
        </p:nvSpPr>
        <p:spPr>
          <a:xfrm>
            <a:off x="345281" y="3999009"/>
            <a:ext cx="1436517"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All aged &gt;64</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9" name="TextBox 8">
            <a:extLst>
              <a:ext uri="{FF2B5EF4-FFF2-40B4-BE49-F238E27FC236}">
                <a16:creationId xmlns:a16="http://schemas.microsoft.com/office/drawing/2014/main" id="{5622B5F0-9ADB-DF43-9AD6-FBF620F18375}"/>
              </a:ext>
            </a:extLst>
          </p:cNvPr>
          <p:cNvSpPr txBox="1"/>
          <p:nvPr/>
        </p:nvSpPr>
        <p:spPr>
          <a:xfrm>
            <a:off x="1998870" y="1657837"/>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Most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
        <p:nvSpPr>
          <p:cNvPr id="10" name="TextBox 9">
            <a:extLst>
              <a:ext uri="{FF2B5EF4-FFF2-40B4-BE49-F238E27FC236}">
                <a16:creationId xmlns:a16="http://schemas.microsoft.com/office/drawing/2014/main" id="{9E805454-FD8F-2C98-94EE-BD1F32A97861}"/>
              </a:ext>
            </a:extLst>
          </p:cNvPr>
          <p:cNvSpPr txBox="1"/>
          <p:nvPr/>
        </p:nvSpPr>
        <p:spPr>
          <a:xfrm>
            <a:off x="6865279" y="1662101"/>
            <a:ext cx="1291585" cy="277091"/>
          </a:xfrm>
          <a:prstGeom prst="rect">
            <a:avLst/>
          </a:prstGeom>
          <a:noFill/>
        </p:spPr>
        <p:txBody>
          <a:bodyPr wrap="square" lIns="0" tIns="0" rIns="0" bIns="0" rtlCol="0">
            <a:normAutofit/>
          </a:bodyPr>
          <a:lstStyle/>
          <a:p>
            <a:pPr indent="-2743200" defTabSz="342900">
              <a:spcAft>
                <a:spcPts val="450"/>
              </a:spcAft>
              <a:buClrTx/>
            </a:pPr>
            <a:r>
              <a:rPr lang="en-GB" sz="1350" kern="1200" dirty="0">
                <a:solidFill>
                  <a:srgbClr val="F9EEE3"/>
                </a:solidFill>
                <a:latin typeface="Century Gothic" panose="02116942222400000000"/>
                <a:ea typeface="Roboto" panose="02000000000000000000" pitchFamily="2" charset="0"/>
                <a:cs typeface="Segoe UI" panose="020B0502040204020203" pitchFamily="34" charset="0"/>
              </a:rPr>
              <a:t>Least deprived</a:t>
            </a:r>
          </a:p>
          <a:p>
            <a:pPr indent="-2743200" defTabSz="342900">
              <a:spcAft>
                <a:spcPts val="450"/>
              </a:spcAft>
              <a:buClrTx/>
            </a:pPr>
            <a:endParaRPr lang="en-GB" sz="1350" kern="1200" dirty="0">
              <a:solidFill>
                <a:srgbClr val="F9EEE3"/>
              </a:solidFill>
              <a:latin typeface="Century Gothic" panose="02116942222400000000"/>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2940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a:t>Handover</a:t>
            </a:r>
            <a:endParaRPr dirty="0"/>
          </a:p>
        </p:txBody>
      </p:sp>
      <p:sp>
        <p:nvSpPr>
          <p:cNvPr id="192" name="Google Shape;192;p33"/>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dirty="0"/>
              <a:t>Hand back to Penny who will provide information about the development of the respondent-facing materials</a:t>
            </a:r>
            <a:endParaRPr dirty="0"/>
          </a:p>
        </p:txBody>
      </p:sp>
    </p:spTree>
    <p:extLst>
      <p:ext uri="{BB962C8B-B14F-4D97-AF65-F5344CB8AC3E}">
        <p14:creationId xmlns:p14="http://schemas.microsoft.com/office/powerpoint/2010/main" val="30216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Questionnaire content</a:t>
            </a:r>
            <a:endParaRPr/>
          </a:p>
        </p:txBody>
      </p:sp>
      <p:sp>
        <p:nvSpPr>
          <p:cNvPr id="246" name="Google Shape;246;p35"/>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30200" algn="l" rtl="0">
              <a:lnSpc>
                <a:spcPct val="150000"/>
              </a:lnSpc>
              <a:spcBef>
                <a:spcPts val="600"/>
              </a:spcBef>
              <a:spcAft>
                <a:spcPts val="0"/>
              </a:spcAft>
              <a:buSzPts val="1600"/>
              <a:buChar char="-"/>
            </a:pPr>
            <a:r>
              <a:rPr lang="en-GB" sz="1400">
                <a:solidFill>
                  <a:srgbClr val="4C868E"/>
                </a:solidFill>
              </a:rPr>
              <a:t>Adding digital engagement element, as well as physical.</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Including digital sector questions to cover DCMS’ full remit.</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Expanding the demographics - harmonised, more granular</a:t>
            </a:r>
            <a:endParaRPr sz="1400">
              <a:solidFill>
                <a:srgbClr val="4C868E"/>
              </a:solidFill>
            </a:endParaRPr>
          </a:p>
          <a:p>
            <a:pPr marL="0" lvl="0" indent="0" algn="l" rtl="0">
              <a:lnSpc>
                <a:spcPct val="150000"/>
              </a:lnSpc>
              <a:spcBef>
                <a:spcPts val="600"/>
              </a:spcBef>
              <a:spcAft>
                <a:spcPts val="0"/>
              </a:spcAft>
              <a:buNone/>
            </a:pPr>
            <a:endParaRPr sz="1400">
              <a:solidFill>
                <a:srgbClr val="4C868E"/>
              </a:solidFill>
            </a:endParaRPr>
          </a:p>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Online questionnaire - 30 mins to complete</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Split sample approach</a:t>
            </a:r>
            <a:endParaRPr sz="1400">
              <a:solidFill>
                <a:srgbClr val="4C868E"/>
              </a:solidFill>
            </a:endParaRPr>
          </a:p>
          <a:p>
            <a:pPr marL="457200" lvl="0" indent="0" algn="l" rtl="0">
              <a:lnSpc>
                <a:spcPct val="150000"/>
              </a:lnSpc>
              <a:spcBef>
                <a:spcPts val="600"/>
              </a:spcBef>
              <a:spcAft>
                <a:spcPts val="0"/>
              </a:spcAft>
              <a:buNone/>
            </a:pPr>
            <a:endParaRPr sz="1400">
              <a:solidFill>
                <a:srgbClr val="4C868E"/>
              </a:solidFill>
            </a:endParaRPr>
          </a:p>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Paper questionnaire - same set of core questions, but no modular questions</a:t>
            </a:r>
            <a:endParaRPr sz="1400">
              <a:solidFill>
                <a:srgbClr val="4C868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Development and testing</a:t>
            </a:r>
            <a:endParaRPr/>
          </a:p>
        </p:txBody>
      </p:sp>
      <p:sp>
        <p:nvSpPr>
          <p:cNvPr id="252" name="Google Shape;252;p36"/>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Questionnaire review</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Cognitive testing</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Usability testing</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Fieldwork pilot</a:t>
            </a:r>
            <a:endParaRPr sz="1400">
              <a:solidFill>
                <a:srgbClr val="4C868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Questionnaire review</a:t>
            </a:r>
            <a:endParaRPr/>
          </a:p>
        </p:txBody>
      </p:sp>
      <p:sp>
        <p:nvSpPr>
          <p:cNvPr id="258" name="Google Shape;258;p37"/>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Reviewing long response lists</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Questions with length text</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How previous Taking Part questions translated from a F2F (with interviewer instructions and support) to an online mode.</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Alignment with GSS hamonisation guidelines</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Identifying questions within “core” and “subsets” </a:t>
            </a:r>
            <a:endParaRPr sz="1400">
              <a:solidFill>
                <a:srgbClr val="4C868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Cognitive testing</a:t>
            </a:r>
            <a:endParaRPr/>
          </a:p>
        </p:txBody>
      </p:sp>
      <p:sp>
        <p:nvSpPr>
          <p:cNvPr id="264" name="Google Shape;264;p38"/>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Mix of new questions tested with members of the public.</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Provided valuable insight into how the questions were being interpreted</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2 rounds in 2021 and </a:t>
            </a:r>
            <a:endParaRPr sz="1400">
              <a:solidFill>
                <a:srgbClr val="4C868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Usability testing (1)</a:t>
            </a:r>
            <a:endParaRPr/>
          </a:p>
        </p:txBody>
      </p:sp>
      <p:sp>
        <p:nvSpPr>
          <p:cNvPr id="270" name="Google Shape;270;p39"/>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A phase of usability testing of the paper questionnaire was conducted in September 2021 with participants who were not very comfortable completing forms online. </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Interview focussed on the layout, presentation and navigation gestures of the questionnaire</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‘Readers’ - prepared to read the introductory wording, instructions, full Q text, even checking it twice to make sure understood correctly.</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‘Skimmers’ - skipped over text they felt was unnecessary or repetitive, focussed on the answer categories, sometimes made incorrect assumptions</a:t>
            </a:r>
            <a:endParaRPr sz="1400">
              <a:solidFill>
                <a:srgbClr val="4C868E"/>
              </a:solidFill>
            </a:endParaRPr>
          </a:p>
          <a:p>
            <a:pPr marL="457200" lvl="0" indent="-317500" algn="l" rtl="0">
              <a:lnSpc>
                <a:spcPct val="150000"/>
              </a:lnSpc>
              <a:spcBef>
                <a:spcPts val="0"/>
              </a:spcBef>
              <a:spcAft>
                <a:spcPts val="0"/>
              </a:spcAft>
              <a:buClr>
                <a:srgbClr val="4C868E"/>
              </a:buClr>
              <a:buSzPts val="1400"/>
              <a:buChar char="-"/>
            </a:pPr>
            <a:r>
              <a:rPr lang="en-GB" sz="1400">
                <a:solidFill>
                  <a:srgbClr val="4C868E"/>
                </a:solidFill>
              </a:rPr>
              <a:t>Despite this, users were able to complete the questionnaire without a great degree of difficulty.</a:t>
            </a:r>
            <a:endParaRPr sz="1400">
              <a:solidFill>
                <a:srgbClr val="4C868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Usability testing (2)</a:t>
            </a:r>
            <a:endParaRPr/>
          </a:p>
        </p:txBody>
      </p:sp>
      <p:sp>
        <p:nvSpPr>
          <p:cNvPr id="276" name="Google Shape;276;p40"/>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Key design principles for the paper questionnaire:</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Use a double columnar approach for an A4 booklet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Use square ‘X’ boxes of a standard size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Include a neutral background colour and white spaces to write into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Display instructions in a different colour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Include all relevant information on the relevant page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Incorporate icons or other pictorial/visual images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Use arrows and colour to visually indicate filtering</a:t>
            </a:r>
            <a:endParaRPr sz="1400">
              <a:solidFill>
                <a:srgbClr val="4C868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Pilot fieldwork</a:t>
            </a:r>
            <a:endParaRPr/>
          </a:p>
        </p:txBody>
      </p:sp>
      <p:sp>
        <p:nvSpPr>
          <p:cNvPr id="282" name="Google Shape;282;p41"/>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Pilot fieldwork carried out - provide estimate of </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Interview length</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Response rates</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Script accuracy</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Questionnaire flow</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Data quality</a:t>
            </a:r>
            <a:endParaRPr sz="1400">
              <a:solidFill>
                <a:srgbClr val="4C868E"/>
              </a:solidFill>
            </a:endParaRPr>
          </a:p>
          <a:p>
            <a:pPr marL="0" lvl="0" indent="0" algn="l" rtl="0">
              <a:lnSpc>
                <a:spcPct val="150000"/>
              </a:lnSpc>
              <a:spcBef>
                <a:spcPts val="600"/>
              </a:spcBef>
              <a:spcAft>
                <a:spcPts val="0"/>
              </a:spcAft>
              <a:buNone/>
            </a:pPr>
            <a:endParaRPr sz="1400">
              <a:solidFill>
                <a:srgbClr val="4C868E"/>
              </a:solidFill>
            </a:endParaRPr>
          </a:p>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Identify any teething problems with fieldwork documents</a:t>
            </a:r>
            <a:endParaRPr sz="1400">
              <a:solidFill>
                <a:srgbClr val="4C868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Invitation letters</a:t>
            </a:r>
            <a:endParaRPr/>
          </a:p>
        </p:txBody>
      </p:sp>
      <p:sp>
        <p:nvSpPr>
          <p:cNvPr id="288" name="Google Shape;288;p42"/>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rgbClr val="4C868E"/>
              </a:buClr>
              <a:buSzPts val="1400"/>
              <a:buChar char="-"/>
            </a:pPr>
            <a:r>
              <a:rPr lang="en-GB" sz="1400">
                <a:solidFill>
                  <a:srgbClr val="4C868E"/>
                </a:solidFill>
              </a:rPr>
              <a:t>All selected addresses were sent an initial invitation letter:</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A brief description of the survey</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The URL of survey website (used to access the online script)</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A QR code that can be scanned to access the online survey</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Log-in details for the required number of household members</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An explanation that participants will receive a £10 shopping voucher</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Information about how to contact Verian in case of any queries</a:t>
            </a:r>
            <a:endParaRPr sz="1400">
              <a:solidFill>
                <a:srgbClr val="4C868E"/>
              </a:solidFill>
            </a:endParaRPr>
          </a:p>
          <a:p>
            <a:pPr marL="914400" lvl="1" indent="-317500" algn="l" rtl="0">
              <a:lnSpc>
                <a:spcPct val="150000"/>
              </a:lnSpc>
              <a:spcBef>
                <a:spcPts val="0"/>
              </a:spcBef>
              <a:spcAft>
                <a:spcPts val="0"/>
              </a:spcAft>
              <a:buClr>
                <a:srgbClr val="4C868E"/>
              </a:buClr>
              <a:buSzPts val="1400"/>
              <a:buChar char="-"/>
            </a:pPr>
            <a:r>
              <a:rPr lang="en-GB" sz="1400">
                <a:solidFill>
                  <a:srgbClr val="4C868E"/>
                </a:solidFill>
              </a:rPr>
              <a:t>A series of Frequently Asked Questions</a:t>
            </a:r>
            <a:endParaRPr sz="1400">
              <a:solidFill>
                <a:srgbClr val="4C868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Changing needs </a:t>
            </a:r>
            <a:endParaRPr/>
          </a:p>
        </p:txBody>
      </p:sp>
      <p:sp>
        <p:nvSpPr>
          <p:cNvPr id="168" name="Google Shape;168;p29"/>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457200" lvl="0" indent="-330200" algn="l" rtl="0">
              <a:spcBef>
                <a:spcPts val="600"/>
              </a:spcBef>
              <a:spcAft>
                <a:spcPts val="0"/>
              </a:spcAft>
              <a:buSzPts val="1600"/>
              <a:buChar char="●"/>
            </a:pPr>
            <a:r>
              <a:rPr lang="en-GB" sz="1400">
                <a:solidFill>
                  <a:srgbClr val="4C868E"/>
                </a:solidFill>
              </a:rPr>
              <a:t>The emergence of the COVID-19 pandemic prevented face-to-face fieldwork taking place in the 2020/21 (yr 16) survey year and therefore provided an unavoidable break in the survey time series.</a:t>
            </a:r>
            <a:endParaRPr sz="1400">
              <a:solidFill>
                <a:srgbClr val="4C868E"/>
              </a:solidFill>
            </a:endParaRPr>
          </a:p>
          <a:p>
            <a:pPr marL="457200" lvl="0" indent="0" algn="l" rtl="0">
              <a:spcBef>
                <a:spcPts val="600"/>
              </a:spcBef>
              <a:spcAft>
                <a:spcPts val="0"/>
              </a:spcAft>
              <a:buNone/>
            </a:pPr>
            <a:endParaRPr sz="1400">
              <a:solidFill>
                <a:srgbClr val="4C868E"/>
              </a:solidFill>
            </a:endParaRPr>
          </a:p>
          <a:p>
            <a:pPr marL="457200" lvl="0" indent="-330200" algn="l" rtl="0">
              <a:spcBef>
                <a:spcPts val="600"/>
              </a:spcBef>
              <a:spcAft>
                <a:spcPts val="0"/>
              </a:spcAft>
              <a:buSzPts val="1600"/>
              <a:buChar char="●"/>
            </a:pPr>
            <a:r>
              <a:rPr lang="en-GB" sz="1400">
                <a:solidFill>
                  <a:srgbClr val="4C868E"/>
                </a:solidFill>
              </a:rPr>
              <a:t>The Department regularly reviews that the surveys it commissions remain a cost-effective and robust mechanism through which to develop its evidence base.</a:t>
            </a:r>
            <a:endParaRPr sz="1400">
              <a:solidFill>
                <a:srgbClr val="4C868E"/>
              </a:solidFill>
            </a:endParaRPr>
          </a:p>
          <a:p>
            <a:pPr marL="914400" lvl="1" indent="-330200" algn="l" rtl="0">
              <a:spcBef>
                <a:spcPts val="0"/>
              </a:spcBef>
              <a:spcAft>
                <a:spcPts val="0"/>
              </a:spcAft>
              <a:buSzPts val="1600"/>
              <a:buChar char="○"/>
            </a:pPr>
            <a:r>
              <a:rPr lang="en-GB" sz="1400">
                <a:solidFill>
                  <a:srgbClr val="4C868E"/>
                </a:solidFill>
              </a:rPr>
              <a:t>Need for collection of data within a landscape of changing social contact restrictions.</a:t>
            </a:r>
            <a:endParaRPr sz="1400">
              <a:solidFill>
                <a:srgbClr val="4C868E"/>
              </a:solidFill>
            </a:endParaRPr>
          </a:p>
          <a:p>
            <a:pPr marL="914400" lvl="1" indent="-330200" algn="l" rtl="0">
              <a:spcBef>
                <a:spcPts val="0"/>
              </a:spcBef>
              <a:spcAft>
                <a:spcPts val="0"/>
              </a:spcAft>
              <a:buSzPts val="1600"/>
              <a:buChar char="○"/>
            </a:pPr>
            <a:r>
              <a:rPr lang="en-GB" sz="1400">
                <a:solidFill>
                  <a:srgbClr val="4C868E"/>
                </a:solidFill>
              </a:rPr>
              <a:t>Greater desire for a more granular survey - geographical but also demographic wise, for example ethnicity.</a:t>
            </a:r>
            <a:endParaRPr sz="1400">
              <a:solidFill>
                <a:srgbClr val="4C868E"/>
              </a:solidFill>
            </a:endParaRPr>
          </a:p>
          <a:p>
            <a:pPr marL="914400" lvl="1" indent="-317500" algn="l" rtl="0">
              <a:spcBef>
                <a:spcPts val="0"/>
              </a:spcBef>
              <a:spcAft>
                <a:spcPts val="0"/>
              </a:spcAft>
              <a:buClr>
                <a:srgbClr val="4C868E"/>
              </a:buClr>
              <a:buSzPts val="1400"/>
              <a:buChar char="○"/>
            </a:pPr>
            <a:r>
              <a:rPr lang="en-GB" sz="1400">
                <a:solidFill>
                  <a:srgbClr val="4C868E"/>
                </a:solidFill>
              </a:rPr>
              <a:t>Greater focus on digital sector and digital engagement required</a:t>
            </a:r>
            <a:endParaRPr sz="1400">
              <a:solidFill>
                <a:srgbClr val="4C868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p:nvPr/>
        </p:nvSpPr>
        <p:spPr>
          <a:xfrm>
            <a:off x="248200" y="806450"/>
            <a:ext cx="8792700" cy="4005300"/>
          </a:xfrm>
          <a:prstGeom prst="rect">
            <a:avLst/>
          </a:prstGeom>
          <a:noFill/>
          <a:ln>
            <a:noFill/>
          </a:ln>
        </p:spPr>
        <p:txBody>
          <a:bodyPr spcFirstLastPara="1" wrap="square" lIns="0" tIns="0" rIns="0" bIns="0" anchor="t" anchorCtr="0">
            <a:normAutofit fontScale="92500"/>
          </a:bodyPr>
          <a:lstStyle/>
          <a:p>
            <a:pPr marL="457200" lvl="0" indent="-322580" algn="l" rtl="0">
              <a:lnSpc>
                <a:spcPct val="150000"/>
              </a:lnSpc>
              <a:spcBef>
                <a:spcPts val="600"/>
              </a:spcBef>
              <a:spcAft>
                <a:spcPts val="0"/>
              </a:spcAft>
              <a:buClr>
                <a:srgbClr val="4C868E"/>
              </a:buClr>
              <a:buSzPct val="114285"/>
              <a:buChar char="•"/>
            </a:pPr>
            <a:r>
              <a:rPr lang="en-GB" b="1">
                <a:solidFill>
                  <a:srgbClr val="4C868E"/>
                </a:solidFill>
              </a:rPr>
              <a:t>QR code experiment was run in Q3 22/23 to explore the impact of inclusion on response rates, device used to complete the survey and sample profile.</a:t>
            </a:r>
            <a:endParaRPr b="1">
              <a:solidFill>
                <a:srgbClr val="4C868E"/>
              </a:solidFill>
            </a:endParaRPr>
          </a:p>
          <a:p>
            <a:pPr marL="457200" lvl="0" indent="-322580" algn="l" rtl="0">
              <a:lnSpc>
                <a:spcPct val="150000"/>
              </a:lnSpc>
              <a:spcBef>
                <a:spcPts val="0"/>
              </a:spcBef>
              <a:spcAft>
                <a:spcPts val="0"/>
              </a:spcAft>
              <a:buClr>
                <a:srgbClr val="4C868E"/>
              </a:buClr>
              <a:buSzPct val="114285"/>
              <a:buChar char="•"/>
            </a:pPr>
            <a:r>
              <a:rPr lang="en-GB" b="1">
                <a:solidFill>
                  <a:srgbClr val="4C868E"/>
                </a:solidFill>
              </a:rPr>
              <a:t>28% of web respondents who received the QR code in the invitation and reminder mailings claimed to scan the code to access the survey. This suggests </a:t>
            </a:r>
            <a:r>
              <a:rPr lang="en-GB" b="1" u="sng">
                <a:solidFill>
                  <a:srgbClr val="4C868E"/>
                </a:solidFill>
              </a:rPr>
              <a:t>respondents find the QR code practical to use</a:t>
            </a:r>
            <a:r>
              <a:rPr lang="en-GB" b="1">
                <a:solidFill>
                  <a:srgbClr val="4C868E"/>
                </a:solidFill>
              </a:rPr>
              <a:t>. </a:t>
            </a:r>
            <a:endParaRPr b="1">
              <a:solidFill>
                <a:srgbClr val="4C868E"/>
              </a:solidFill>
            </a:endParaRPr>
          </a:p>
          <a:p>
            <a:pPr marL="457200" lvl="0" indent="-322580" algn="l" rtl="0">
              <a:lnSpc>
                <a:spcPct val="150000"/>
              </a:lnSpc>
              <a:spcBef>
                <a:spcPts val="0"/>
              </a:spcBef>
              <a:spcAft>
                <a:spcPts val="0"/>
              </a:spcAft>
              <a:buClr>
                <a:srgbClr val="4C868E"/>
              </a:buClr>
              <a:buSzPct val="114285"/>
              <a:buChar char="•"/>
            </a:pPr>
            <a:r>
              <a:rPr lang="en-GB" b="1">
                <a:solidFill>
                  <a:srgbClr val="4C868E"/>
                </a:solidFill>
              </a:rPr>
              <a:t>The</a:t>
            </a:r>
            <a:r>
              <a:rPr lang="en-GB" b="1" u="sng">
                <a:solidFill>
                  <a:srgbClr val="4C868E"/>
                </a:solidFill>
              </a:rPr>
              <a:t> use of QR codes increased the response rate</a:t>
            </a:r>
            <a:r>
              <a:rPr lang="en-GB" b="1">
                <a:solidFill>
                  <a:srgbClr val="4C868E"/>
                </a:solidFill>
              </a:rPr>
              <a:t>, mainly because it increases the number responding by web without decreasing the number responding on paper. </a:t>
            </a:r>
            <a:endParaRPr b="1">
              <a:solidFill>
                <a:srgbClr val="4C868E"/>
              </a:solidFill>
            </a:endParaRPr>
          </a:p>
          <a:p>
            <a:pPr marL="457200" lvl="0" indent="-322580" algn="l" rtl="0">
              <a:lnSpc>
                <a:spcPct val="150000"/>
              </a:lnSpc>
              <a:spcBef>
                <a:spcPts val="0"/>
              </a:spcBef>
              <a:spcAft>
                <a:spcPts val="0"/>
              </a:spcAft>
              <a:buClr>
                <a:srgbClr val="4C868E"/>
              </a:buClr>
              <a:buSzPct val="114285"/>
              <a:buChar char="•"/>
            </a:pPr>
            <a:r>
              <a:rPr lang="en-GB" b="1">
                <a:solidFill>
                  <a:srgbClr val="4C868E"/>
                </a:solidFill>
              </a:rPr>
              <a:t>However, the availability of the </a:t>
            </a:r>
            <a:r>
              <a:rPr lang="en-GB" b="1" u="sng">
                <a:solidFill>
                  <a:srgbClr val="4C868E"/>
                </a:solidFill>
              </a:rPr>
              <a:t>QR code displaces some web respondents from PC response to small-screen (phone) response</a:t>
            </a:r>
            <a:r>
              <a:rPr lang="en-GB" b="1">
                <a:solidFill>
                  <a:srgbClr val="4C868E"/>
                </a:solidFill>
              </a:rPr>
              <a:t>, which may have some (probably negative) effects on data quality. This is because data from small-screen users tend to be a little less good according to past literature.</a:t>
            </a:r>
            <a:endParaRPr b="1">
              <a:solidFill>
                <a:srgbClr val="4C868E"/>
              </a:solidFill>
            </a:endParaRPr>
          </a:p>
          <a:p>
            <a:pPr marL="457200" lvl="0" indent="-322580" algn="l" rtl="0">
              <a:lnSpc>
                <a:spcPct val="150000"/>
              </a:lnSpc>
              <a:spcBef>
                <a:spcPts val="0"/>
              </a:spcBef>
              <a:spcAft>
                <a:spcPts val="0"/>
              </a:spcAft>
              <a:buClr>
                <a:srgbClr val="4C868E"/>
              </a:buClr>
              <a:buSzPct val="114285"/>
              <a:buChar char="•"/>
            </a:pPr>
            <a:r>
              <a:rPr lang="en-GB" b="1">
                <a:solidFill>
                  <a:srgbClr val="4C868E"/>
                </a:solidFill>
              </a:rPr>
              <a:t>Although plenty of respondents used the QR code, </a:t>
            </a:r>
            <a:r>
              <a:rPr lang="en-GB" b="1" u="sng">
                <a:solidFill>
                  <a:srgbClr val="4C868E"/>
                </a:solidFill>
              </a:rPr>
              <a:t>the overall demographic profile barely changed</a:t>
            </a:r>
            <a:r>
              <a:rPr lang="en-GB" b="1">
                <a:solidFill>
                  <a:srgbClr val="4C868E"/>
                </a:solidFill>
              </a:rPr>
              <a:t>. The use of QR codes does not bring the profile closer to that of the target population. </a:t>
            </a:r>
            <a:endParaRPr b="1">
              <a:solidFill>
                <a:srgbClr val="4C868E"/>
              </a:solidFill>
            </a:endParaRPr>
          </a:p>
          <a:p>
            <a:pPr marL="457200" lvl="0" indent="-322580" algn="l" rtl="0">
              <a:lnSpc>
                <a:spcPct val="150000"/>
              </a:lnSpc>
              <a:spcBef>
                <a:spcPts val="0"/>
              </a:spcBef>
              <a:spcAft>
                <a:spcPts val="0"/>
              </a:spcAft>
              <a:buClr>
                <a:srgbClr val="4C868E"/>
              </a:buClr>
              <a:buSzPct val="114285"/>
              <a:buChar char="•"/>
            </a:pPr>
            <a:r>
              <a:rPr lang="en-GB" b="1">
                <a:solidFill>
                  <a:srgbClr val="4C868E"/>
                </a:solidFill>
              </a:rPr>
              <a:t>Agreed to include QR codes in future surveys unless it is demonstrated that the data quality of smartphone responses is substantially lower than the data quality of large-screen device responses.</a:t>
            </a:r>
            <a:endParaRPr b="1">
              <a:solidFill>
                <a:srgbClr val="4C868E"/>
              </a:solidFill>
            </a:endParaRPr>
          </a:p>
        </p:txBody>
      </p:sp>
      <p:sp>
        <p:nvSpPr>
          <p:cNvPr id="306" name="Google Shape;306;p45"/>
          <p:cNvSpPr txBox="1"/>
          <p:nvPr/>
        </p:nvSpPr>
        <p:spPr>
          <a:xfrm>
            <a:off x="1298725" y="364225"/>
            <a:ext cx="5655900" cy="2733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en-GB" sz="1800" b="1">
                <a:solidFill>
                  <a:srgbClr val="D0006F"/>
                </a:solidFill>
              </a:rPr>
              <a:t>Experiment - QR code</a:t>
            </a:r>
            <a:endParaRPr sz="1800" b="1">
              <a:solidFill>
                <a:srgbClr val="D0006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p:nvPr/>
        </p:nvSpPr>
        <p:spPr>
          <a:xfrm>
            <a:off x="248200" y="804075"/>
            <a:ext cx="8792700" cy="4249500"/>
          </a:xfrm>
          <a:prstGeom prst="rect">
            <a:avLst/>
          </a:prstGeom>
          <a:noFill/>
          <a:ln>
            <a:noFill/>
          </a:ln>
        </p:spPr>
        <p:txBody>
          <a:bodyPr spcFirstLastPara="1" wrap="square" lIns="0" tIns="0" rIns="0" bIns="0" anchor="t" anchorCtr="0">
            <a:normAutofit/>
          </a:bodyPr>
          <a:lstStyle/>
          <a:p>
            <a:pPr marL="457200" lvl="0" indent="-342900" algn="l" rtl="0">
              <a:lnSpc>
                <a:spcPct val="150000"/>
              </a:lnSpc>
              <a:spcBef>
                <a:spcPts val="600"/>
              </a:spcBef>
              <a:spcAft>
                <a:spcPts val="0"/>
              </a:spcAft>
              <a:buClr>
                <a:srgbClr val="4C868E"/>
              </a:buClr>
              <a:buSzPts val="1800"/>
              <a:buChar char="•"/>
            </a:pPr>
            <a:r>
              <a:rPr lang="en-GB" b="1">
                <a:solidFill>
                  <a:srgbClr val="4C868E"/>
                </a:solidFill>
              </a:rPr>
              <a:t>Taking Part was a long standing and key evidence for DCMS sectors. Taken some time to promote the Participation Survey.</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We do not recommend comparisons with TP due to the various changes between the two surveys</a:t>
            </a:r>
            <a:endParaRPr b="1">
              <a:solidFill>
                <a:srgbClr val="4C868E"/>
              </a:solidFill>
            </a:endParaRPr>
          </a:p>
          <a:p>
            <a:pPr marL="914400" lvl="1" indent="-330200" algn="l" rtl="0">
              <a:lnSpc>
                <a:spcPct val="150000"/>
              </a:lnSpc>
              <a:spcBef>
                <a:spcPts val="0"/>
              </a:spcBef>
              <a:spcAft>
                <a:spcPts val="0"/>
              </a:spcAft>
              <a:buClr>
                <a:srgbClr val="4C868E"/>
              </a:buClr>
              <a:buSzPts val="1600"/>
              <a:buChar char="–"/>
            </a:pPr>
            <a:r>
              <a:rPr lang="en-GB" b="1">
                <a:solidFill>
                  <a:srgbClr val="4C868E"/>
                </a:solidFill>
              </a:rPr>
              <a:t>mode</a:t>
            </a:r>
            <a:endParaRPr b="1">
              <a:solidFill>
                <a:srgbClr val="4C868E"/>
              </a:solidFill>
            </a:endParaRPr>
          </a:p>
          <a:p>
            <a:pPr marL="914400" lvl="1" indent="-330200" algn="l" rtl="0">
              <a:lnSpc>
                <a:spcPct val="150000"/>
              </a:lnSpc>
              <a:spcBef>
                <a:spcPts val="0"/>
              </a:spcBef>
              <a:spcAft>
                <a:spcPts val="0"/>
              </a:spcAft>
              <a:buClr>
                <a:srgbClr val="4C868E"/>
              </a:buClr>
              <a:buSzPts val="1600"/>
              <a:buChar char="–"/>
            </a:pPr>
            <a:r>
              <a:rPr lang="en-GB" b="1">
                <a:solidFill>
                  <a:srgbClr val="4C868E"/>
                </a:solidFill>
              </a:rPr>
              <a:t>questionnaire content</a:t>
            </a:r>
            <a:endParaRPr b="1">
              <a:solidFill>
                <a:srgbClr val="4C868E"/>
              </a:solidFill>
            </a:endParaRPr>
          </a:p>
          <a:p>
            <a:pPr marL="914400" lvl="1" indent="-330200" algn="l" rtl="0">
              <a:lnSpc>
                <a:spcPct val="150000"/>
              </a:lnSpc>
              <a:spcBef>
                <a:spcPts val="0"/>
              </a:spcBef>
              <a:spcAft>
                <a:spcPts val="0"/>
              </a:spcAft>
              <a:buClr>
                <a:srgbClr val="4C868E"/>
              </a:buClr>
              <a:buSzPts val="1600"/>
              <a:buChar char="–"/>
            </a:pPr>
            <a:r>
              <a:rPr lang="en-GB" b="1">
                <a:solidFill>
                  <a:srgbClr val="4C868E"/>
                </a:solidFill>
              </a:rPr>
              <a:t>sampling approach &amp; methodology</a:t>
            </a:r>
            <a:endParaRPr b="1">
              <a:solidFill>
                <a:srgbClr val="4C868E"/>
              </a:solidFill>
            </a:endParaRPr>
          </a:p>
          <a:p>
            <a:pPr marL="914400" lvl="1" indent="-330200" algn="l" rtl="0">
              <a:lnSpc>
                <a:spcPct val="150000"/>
              </a:lnSpc>
              <a:spcBef>
                <a:spcPts val="0"/>
              </a:spcBef>
              <a:spcAft>
                <a:spcPts val="0"/>
              </a:spcAft>
              <a:buClr>
                <a:srgbClr val="4C868E"/>
              </a:buClr>
              <a:buSzPts val="1600"/>
              <a:buChar char="–"/>
            </a:pPr>
            <a:r>
              <a:rPr lang="en-GB" b="1">
                <a:solidFill>
                  <a:srgbClr val="4C868E"/>
                </a:solidFill>
              </a:rPr>
              <a:t>real world changes (such as COVID-19)</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Limits to sampling demographics using ABOS, so weighting is essential </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NS-SEC flaw with question design</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Limited levers to improve household &amp; individual response rates (we don’t know who lives where)</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Royal Mail postal strikes</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Condensing all the evidence needs into a cohesive 30 min survey. Considering the user experience.</a:t>
            </a:r>
            <a:endParaRPr b="1">
              <a:solidFill>
                <a:srgbClr val="4C868E"/>
              </a:solidFill>
            </a:endParaRPr>
          </a:p>
        </p:txBody>
      </p:sp>
      <p:sp>
        <p:nvSpPr>
          <p:cNvPr id="312" name="Google Shape;312;p46"/>
          <p:cNvSpPr txBox="1"/>
          <p:nvPr/>
        </p:nvSpPr>
        <p:spPr>
          <a:xfrm>
            <a:off x="1298725" y="364225"/>
            <a:ext cx="5655900" cy="2733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en-GB" sz="1800" b="1">
                <a:solidFill>
                  <a:srgbClr val="D0006F"/>
                </a:solidFill>
              </a:rPr>
              <a:t>Challenges</a:t>
            </a:r>
            <a:endParaRPr sz="1800" b="1">
              <a:solidFill>
                <a:srgbClr val="D0006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p:nvPr/>
        </p:nvSpPr>
        <p:spPr>
          <a:xfrm>
            <a:off x="1298725" y="364225"/>
            <a:ext cx="7409700" cy="2733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en-GB" sz="1800" b="1">
                <a:solidFill>
                  <a:srgbClr val="D0006F"/>
                </a:solidFill>
              </a:rPr>
              <a:t>Interim Participation Survey (PS)</a:t>
            </a:r>
            <a:endParaRPr sz="1800" b="1">
              <a:solidFill>
                <a:srgbClr val="D0006F"/>
              </a:solidFill>
            </a:endParaRPr>
          </a:p>
        </p:txBody>
      </p:sp>
      <p:sp>
        <p:nvSpPr>
          <p:cNvPr id="174" name="Google Shape;174;p30"/>
          <p:cNvSpPr txBox="1"/>
          <p:nvPr/>
        </p:nvSpPr>
        <p:spPr>
          <a:xfrm>
            <a:off x="248200" y="802150"/>
            <a:ext cx="8654100" cy="39438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600"/>
              </a:spcBef>
              <a:spcAft>
                <a:spcPts val="0"/>
              </a:spcAft>
              <a:buClr>
                <a:srgbClr val="4C868E"/>
              </a:buClr>
              <a:buSzPts val="1800"/>
              <a:buChar char="•"/>
            </a:pPr>
            <a:r>
              <a:rPr lang="en-GB" b="1">
                <a:solidFill>
                  <a:srgbClr val="4C868E"/>
                </a:solidFill>
              </a:rPr>
              <a:t>Time: Continuous, started in October 2021</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Sampling: Address-based online surveying, using the Post Office’s list of addresses in England</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Mode: Push-to-web, with paper option</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Age range: adults (16+)</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Team: Led by DCMS, co-funded by Arts Council England periodically. </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Size: ~33,000 adults</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Response rate: Approx 28%</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Publications: Quarterly leading indicators and a detailed annual report</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Topics: Covered DCMS sectors - Arts, Libraries, Museums and Galleries, Heritage, Live Sports, Domestic Tourism, DCMS Major Events, 5G, Digital skills and training, Data Security, Methods of identification, Use of data and Data sharing and viewing content online.</a:t>
            </a:r>
            <a:endParaRPr b="1">
              <a:solidFill>
                <a:srgbClr val="4C868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t>Comparing TP and Interim PS</a:t>
            </a:r>
            <a:endParaRPr/>
          </a:p>
        </p:txBody>
      </p:sp>
      <p:pic>
        <p:nvPicPr>
          <p:cNvPr id="180" name="Google Shape;180;p31"/>
          <p:cNvPicPr preferRelativeResize="0"/>
          <p:nvPr/>
        </p:nvPicPr>
        <p:blipFill>
          <a:blip r:embed="rId3">
            <a:alphaModFix/>
          </a:blip>
          <a:stretch>
            <a:fillRect/>
          </a:stretch>
        </p:blipFill>
        <p:spPr>
          <a:xfrm>
            <a:off x="1883626" y="626726"/>
            <a:ext cx="5934799" cy="4025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p:nvPr/>
        </p:nvSpPr>
        <p:spPr>
          <a:xfrm>
            <a:off x="1298725" y="364225"/>
            <a:ext cx="7409700" cy="273300"/>
          </a:xfrm>
          <a:prstGeom prst="rect">
            <a:avLst/>
          </a:prstGeom>
          <a:noFill/>
          <a:ln>
            <a:noFill/>
          </a:ln>
        </p:spPr>
        <p:txBody>
          <a:bodyPr spcFirstLastPara="1" wrap="square" lIns="0" tIns="0" rIns="0" bIns="0" anchor="b" anchorCtr="0">
            <a:noAutofit/>
          </a:bodyPr>
          <a:lstStyle/>
          <a:p>
            <a:pPr marL="0" lvl="0" indent="0" algn="l" rtl="0">
              <a:lnSpc>
                <a:spcPct val="88000"/>
              </a:lnSpc>
              <a:spcBef>
                <a:spcPts val="0"/>
              </a:spcBef>
              <a:spcAft>
                <a:spcPts val="0"/>
              </a:spcAft>
              <a:buNone/>
            </a:pPr>
            <a:r>
              <a:rPr lang="en-GB" sz="1800" b="1">
                <a:solidFill>
                  <a:srgbClr val="D0006F"/>
                </a:solidFill>
              </a:rPr>
              <a:t>Interim Participation Survey became the Participation Survey</a:t>
            </a:r>
            <a:endParaRPr sz="1800" b="1">
              <a:solidFill>
                <a:srgbClr val="D0006F"/>
              </a:solidFill>
            </a:endParaRPr>
          </a:p>
        </p:txBody>
      </p:sp>
      <p:sp>
        <p:nvSpPr>
          <p:cNvPr id="186" name="Google Shape;186;p32"/>
          <p:cNvSpPr txBox="1"/>
          <p:nvPr/>
        </p:nvSpPr>
        <p:spPr>
          <a:xfrm>
            <a:off x="248200" y="802150"/>
            <a:ext cx="8654100" cy="39438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600"/>
              </a:spcBef>
              <a:spcAft>
                <a:spcPts val="0"/>
              </a:spcAft>
              <a:buClr>
                <a:srgbClr val="4C868E"/>
              </a:buClr>
              <a:buSzPts val="1800"/>
              <a:buChar char="•"/>
            </a:pPr>
            <a:r>
              <a:rPr lang="en-GB" b="1">
                <a:solidFill>
                  <a:srgbClr val="4C868E"/>
                </a:solidFill>
              </a:rPr>
              <a:t>Interim PS was successful - met many user needs.</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Ran October 2021-March 2022 (21/22) and April 2022-March 2023 (22/23).</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Built on some lessons learnt and carried out a new procurement exercise for 23/24, 24/25 and potential of 25/26 too.</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In 23/24 survey, partnered with Arts Council England to enable a boost in the sample </a:t>
            </a:r>
            <a:endParaRPr b="1">
              <a:solidFill>
                <a:srgbClr val="4C868E"/>
              </a:solidFill>
            </a:endParaRPr>
          </a:p>
          <a:p>
            <a:pPr marL="457200" lvl="0" indent="-342900" algn="l" rtl="0">
              <a:lnSpc>
                <a:spcPct val="150000"/>
              </a:lnSpc>
              <a:spcBef>
                <a:spcPts val="0"/>
              </a:spcBef>
              <a:spcAft>
                <a:spcPts val="0"/>
              </a:spcAft>
              <a:buClr>
                <a:srgbClr val="4C868E"/>
              </a:buClr>
              <a:buSzPts val="1800"/>
              <a:buChar char="•"/>
            </a:pPr>
            <a:r>
              <a:rPr lang="en-GB" b="1">
                <a:solidFill>
                  <a:srgbClr val="4C868E"/>
                </a:solidFill>
              </a:rPr>
              <a:t>23/24 sample size: ~170,000, ability </a:t>
            </a:r>
            <a:r>
              <a:rPr lang="en-GB" b="1">
                <a:solidFill>
                  <a:srgbClr val="4C868E"/>
                </a:solidFill>
                <a:highlight>
                  <a:srgbClr val="FFFFFF"/>
                </a:highlight>
              </a:rPr>
              <a:t>to produce meaningful estimates at Local Authority level  for the first time.</a:t>
            </a:r>
            <a:endParaRPr b="1">
              <a:solidFill>
                <a:srgbClr val="4C868E"/>
              </a:solidFill>
              <a:highlight>
                <a:srgbClr val="FFFFFF"/>
              </a:highlight>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highlight>
                  <a:srgbClr val="FFFFFF"/>
                </a:highlight>
              </a:rPr>
              <a:t>Response rate: 25%</a:t>
            </a:r>
            <a:endParaRPr b="1">
              <a:solidFill>
                <a:srgbClr val="4C868E"/>
              </a:solidFill>
              <a:highlight>
                <a:srgbClr val="FFFFFF"/>
              </a:highlight>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Publications: Quarterly headline indicators and a detailed annual report</a:t>
            </a:r>
            <a:endParaRPr b="1">
              <a:solidFill>
                <a:srgbClr val="4C868E"/>
              </a:solidFill>
            </a:endParaRPr>
          </a:p>
          <a:p>
            <a:pPr marL="457200" lvl="0" indent="-330200" algn="l" rtl="0">
              <a:lnSpc>
                <a:spcPct val="150000"/>
              </a:lnSpc>
              <a:spcBef>
                <a:spcPts val="0"/>
              </a:spcBef>
              <a:spcAft>
                <a:spcPts val="0"/>
              </a:spcAft>
              <a:buClr>
                <a:srgbClr val="4C868E"/>
              </a:buClr>
              <a:buSzPts val="1600"/>
              <a:buChar char="•"/>
            </a:pPr>
            <a:r>
              <a:rPr lang="en-GB" b="1">
                <a:solidFill>
                  <a:srgbClr val="4C868E"/>
                </a:solidFill>
              </a:rPr>
              <a:t>Feb 2023 MOG - Continued to collect data on behalf of DSIT for the digital sectors that were previously part of DCMS (24/25 last year we will collect these data)</a:t>
            </a:r>
            <a:endParaRPr b="1">
              <a:solidFill>
                <a:srgbClr val="4C868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1223225" y="288025"/>
            <a:ext cx="7485300" cy="33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a:t>Handover</a:t>
            </a:r>
            <a:endParaRPr dirty="0"/>
          </a:p>
        </p:txBody>
      </p:sp>
      <p:sp>
        <p:nvSpPr>
          <p:cNvPr id="192" name="Google Shape;192;p33"/>
          <p:cNvSpPr txBox="1">
            <a:spLocks noGrp="1"/>
          </p:cNvSpPr>
          <p:nvPr>
            <p:ph type="body" idx="1"/>
          </p:nvPr>
        </p:nvSpPr>
        <p:spPr>
          <a:xfrm>
            <a:off x="248200" y="1048950"/>
            <a:ext cx="8654100" cy="3696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dirty="0"/>
              <a:t>Hand over to Joel who will provide information about the sample and data </a:t>
            </a:r>
            <a:r>
              <a:rPr lang="en-GB"/>
              <a:t>collection design </a:t>
            </a:r>
            <a:r>
              <a:rPr lang="en-GB" dirty="0"/>
              <a:t>of the Participation Survey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4E368A-0C7D-7A1D-AB08-F7451FD2FF0D}"/>
              </a:ext>
            </a:extLst>
          </p:cNvPr>
          <p:cNvSpPr>
            <a:spLocks noGrp="1"/>
          </p:cNvSpPr>
          <p:nvPr>
            <p:ph type="pic" sz="quarter" idx="24"/>
          </p:nvPr>
        </p:nvSpPr>
        <p:spPr/>
        <p:txBody>
          <a:bodyPr/>
          <a:lstStyle/>
          <a:p>
            <a:endParaRPr lang="en-GB"/>
          </a:p>
        </p:txBody>
      </p:sp>
      <p:sp>
        <p:nvSpPr>
          <p:cNvPr id="6" name="Footer Placeholder 5">
            <a:extLst>
              <a:ext uri="{FF2B5EF4-FFF2-40B4-BE49-F238E27FC236}">
                <a16:creationId xmlns:a16="http://schemas.microsoft.com/office/drawing/2014/main" id="{D6CE2DF2-0319-A2D5-7FED-91DF5C43636C}"/>
              </a:ext>
            </a:extLst>
          </p:cNvPr>
          <p:cNvSpPr>
            <a:spLocks noGrp="1"/>
          </p:cNvSpPr>
          <p:nvPr>
            <p:ph type="ftr" sz="quarter" idx="20"/>
          </p:nvPr>
        </p:nvSpPr>
        <p:spPr/>
        <p:txBody>
          <a:bodyPr/>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sp>
        <p:nvSpPr>
          <p:cNvPr id="9" name="Text Placeholder 1">
            <a:extLst>
              <a:ext uri="{FF2B5EF4-FFF2-40B4-BE49-F238E27FC236}">
                <a16:creationId xmlns:a16="http://schemas.microsoft.com/office/drawing/2014/main" id="{5B5EC6BC-F14E-CF9C-3F06-13D51E9CE177}"/>
              </a:ext>
            </a:extLst>
          </p:cNvPr>
          <p:cNvSpPr txBox="1">
            <a:spLocks/>
          </p:cNvSpPr>
          <p:nvPr/>
        </p:nvSpPr>
        <p:spPr>
          <a:xfrm>
            <a:off x="348853" y="3096326"/>
            <a:ext cx="4308871" cy="664933"/>
          </a:xfrm>
          <a:prstGeom prst="rect">
            <a:avLst/>
          </a:prstGeom>
        </p:spPr>
        <p:txBody>
          <a:bodyPr vert="horz" lIns="0" tIns="68580" rIns="0" bIns="0" rtlCol="0" anchor="t" anchorCtr="0">
            <a:noAutofit/>
          </a:bodyPr>
          <a:lstStyle>
            <a:lvl1pPr marL="0" indent="0" algn="l" defTabSz="914400" rtl="0" eaLnBrk="1" latinLnBrk="0" hangingPunct="1">
              <a:lnSpc>
                <a:spcPct val="100000"/>
              </a:lnSpc>
              <a:spcBef>
                <a:spcPts val="0"/>
              </a:spcBef>
              <a:spcAft>
                <a:spcPts val="0"/>
              </a:spcAft>
              <a:buFontTx/>
              <a:buNone/>
              <a:defRPr sz="1800" b="0" i="0" kern="120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1600" b="0" i="0" kern="1200" cap="none" baseline="0">
                <a:solidFill>
                  <a:schemeClr val="bg1"/>
                </a:solidFill>
                <a:latin typeface="+mj-lt"/>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1600" b="0" i="0" kern="1200" cap="none" baseline="0">
                <a:solidFill>
                  <a:schemeClr val="bg1"/>
                </a:solidFill>
                <a:latin typeface="+mj-lt"/>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1600" b="0" i="0" kern="1200" cap="none" baseline="0">
                <a:solidFill>
                  <a:schemeClr val="bg1"/>
                </a:solidFill>
                <a:latin typeface="+mj-lt"/>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600" b="0" i="0" kern="1200" cap="none" baseline="0">
                <a:solidFill>
                  <a:schemeClr val="bg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1600" b="0" i="0" kern="1200" cap="none" baseline="0">
                <a:solidFill>
                  <a:schemeClr val="bg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1600" b="0" i="0" kern="1200" cap="none" baseline="0">
                <a:solidFill>
                  <a:schemeClr val="bg1"/>
                </a:solidFill>
                <a:latin typeface="+mn-lt"/>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1600" b="0" i="0" kern="1200" cap="none" baseline="0">
                <a:solidFill>
                  <a:schemeClr val="bg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1600" b="0" i="0" kern="1200" cap="none" baseline="0">
                <a:solidFill>
                  <a:schemeClr val="bg1"/>
                </a:solidFill>
                <a:latin typeface="+mn-lt"/>
                <a:ea typeface="Roboto" panose="02000000000000000000" pitchFamily="2" charset="0"/>
                <a:cs typeface="Segoe UI" panose="020B0502040204020203" pitchFamily="34" charset="0"/>
              </a:defRPr>
            </a:lvl9pPr>
          </a:lstStyle>
          <a:p>
            <a:pPr defTabSz="685800">
              <a:buClrTx/>
            </a:pPr>
            <a:r>
              <a:rPr lang="en-GB" sz="1350">
                <a:solidFill>
                  <a:srgbClr val="FFFFFF"/>
                </a:solidFill>
                <a:latin typeface="Century Gothic"/>
                <a:ea typeface="Roboto"/>
                <a:cs typeface="Segoe UI"/>
              </a:rPr>
              <a:t>Joel Williams</a:t>
            </a:r>
          </a:p>
          <a:p>
            <a:pPr defTabSz="685800">
              <a:buClrTx/>
            </a:pPr>
            <a:r>
              <a:rPr lang="en-GB" sz="1050">
                <a:solidFill>
                  <a:srgbClr val="FFFFFF"/>
                </a:solidFill>
                <a:latin typeface="Century Gothic"/>
                <a:ea typeface="Roboto"/>
                <a:cs typeface="Segoe UI"/>
              </a:rPr>
              <a:t>Verian UK Head of Methods</a:t>
            </a:r>
            <a:endParaRPr lang="en-GB" sz="1050" dirty="0">
              <a:solidFill>
                <a:srgbClr val="FFFFFF"/>
              </a:solidFill>
            </a:endParaRPr>
          </a:p>
        </p:txBody>
      </p:sp>
      <p:sp>
        <p:nvSpPr>
          <p:cNvPr id="10" name="Text Placeholder 4">
            <a:extLst>
              <a:ext uri="{FF2B5EF4-FFF2-40B4-BE49-F238E27FC236}">
                <a16:creationId xmlns:a16="http://schemas.microsoft.com/office/drawing/2014/main" id="{6BFB3F63-D63C-C88C-8C0C-027C3801CA6B}"/>
              </a:ext>
            </a:extLst>
          </p:cNvPr>
          <p:cNvSpPr txBox="1">
            <a:spLocks/>
          </p:cNvSpPr>
          <p:nvPr/>
        </p:nvSpPr>
        <p:spPr>
          <a:xfrm>
            <a:off x="348854" y="3801805"/>
            <a:ext cx="1744265" cy="41586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defTabSz="685800">
              <a:spcAft>
                <a:spcPts val="450"/>
              </a:spcAft>
              <a:buClrTx/>
            </a:pPr>
            <a:r>
              <a:rPr lang="en-GB" sz="1200">
                <a:solidFill>
                  <a:srgbClr val="282626"/>
                </a:solidFill>
                <a:latin typeface="Century Gothic"/>
                <a:ea typeface="Roboto"/>
                <a:cs typeface="Segoe UI"/>
              </a:rPr>
              <a:t>5 June 2024</a:t>
            </a:r>
            <a:endParaRPr lang="en-GB" sz="1200" dirty="0">
              <a:solidFill>
                <a:srgbClr val="282626"/>
              </a:solidFill>
              <a:latin typeface="Century Gothic" panose="02116942222400000000"/>
            </a:endParaRPr>
          </a:p>
        </p:txBody>
      </p:sp>
      <p:sp>
        <p:nvSpPr>
          <p:cNvPr id="11" name="Text Placeholder 5">
            <a:extLst>
              <a:ext uri="{FF2B5EF4-FFF2-40B4-BE49-F238E27FC236}">
                <a16:creationId xmlns:a16="http://schemas.microsoft.com/office/drawing/2014/main" id="{CE8D5799-BD0B-100A-0FB8-AF3701D66EB4}"/>
              </a:ext>
            </a:extLst>
          </p:cNvPr>
          <p:cNvSpPr txBox="1">
            <a:spLocks/>
          </p:cNvSpPr>
          <p:nvPr/>
        </p:nvSpPr>
        <p:spPr>
          <a:xfrm>
            <a:off x="345279" y="1114424"/>
            <a:ext cx="4226721" cy="1702254"/>
          </a:xfrm>
          <a:prstGeom prst="rect">
            <a:avLst/>
          </a:prstGeom>
        </p:spPr>
        <p:txBody>
          <a:bodyPr vert="horz" lIns="0" tIns="0" rIns="0" bIns="54864" rtlCol="0" anchor="b" anchorCtr="0">
            <a:noAutofit/>
          </a:bodyPr>
          <a:lstStyle>
            <a:lvl1pPr marL="0" indent="0" algn="l" defTabSz="914400" rtl="0" eaLnBrk="1" latinLnBrk="0" hangingPunct="1">
              <a:lnSpc>
                <a:spcPct val="100000"/>
              </a:lnSpc>
              <a:spcBef>
                <a:spcPts val="0"/>
              </a:spcBef>
              <a:spcAft>
                <a:spcPts val="0"/>
              </a:spcAft>
              <a:buFontTx/>
              <a:buNone/>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4400" b="0" i="0" kern="120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defTabSz="685800">
              <a:buClrTx/>
            </a:pPr>
            <a:r>
              <a:rPr lang="en-GB" sz="2400" dirty="0">
                <a:solidFill>
                  <a:srgbClr val="FFFFFF"/>
                </a:solidFill>
                <a:latin typeface="Georgia"/>
                <a:ea typeface="Roboto"/>
                <a:cs typeface="Segoe UI"/>
              </a:rPr>
              <a:t>DCMS Participation Survey:</a:t>
            </a:r>
          </a:p>
          <a:p>
            <a:pPr defTabSz="685800">
              <a:buClrTx/>
            </a:pPr>
            <a:r>
              <a:rPr lang="en-GB" sz="2400" dirty="0">
                <a:solidFill>
                  <a:srgbClr val="FFFFFF"/>
                </a:solidFill>
                <a:latin typeface="Georgia"/>
                <a:ea typeface="Roboto"/>
                <a:cs typeface="Segoe UI"/>
              </a:rPr>
              <a:t>Selected design features</a:t>
            </a:r>
            <a:endParaRPr lang="en-US" sz="2400" dirty="0">
              <a:solidFill>
                <a:srgbClr val="FFFFFF"/>
              </a:solidFill>
            </a:endParaRPr>
          </a:p>
        </p:txBody>
      </p:sp>
    </p:spTree>
    <p:extLst>
      <p:ext uri="{BB962C8B-B14F-4D97-AF65-F5344CB8AC3E}">
        <p14:creationId xmlns:p14="http://schemas.microsoft.com/office/powerpoint/2010/main" val="403107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124D-FEAA-A18E-CD2B-4CD2451DC2A9}"/>
              </a:ext>
            </a:extLst>
          </p:cNvPr>
          <p:cNvSpPr>
            <a:spLocks noGrp="1"/>
          </p:cNvSpPr>
          <p:nvPr>
            <p:ph type="title"/>
          </p:nvPr>
        </p:nvSpPr>
        <p:spPr/>
        <p:txBody>
          <a:bodyPr/>
          <a:lstStyle/>
          <a:p>
            <a:r>
              <a:rPr lang="en-US" dirty="0"/>
              <a:t>Broad survey design objectives</a:t>
            </a:r>
            <a:endParaRPr lang="en-GB" dirty="0"/>
          </a:p>
        </p:txBody>
      </p:sp>
      <p:sp>
        <p:nvSpPr>
          <p:cNvPr id="3" name="Text Placeholder 2">
            <a:extLst>
              <a:ext uri="{FF2B5EF4-FFF2-40B4-BE49-F238E27FC236}">
                <a16:creationId xmlns:a16="http://schemas.microsoft.com/office/drawing/2014/main" id="{4C444261-69A5-C73C-4CDB-0B17188F81CB}"/>
              </a:ext>
            </a:extLst>
          </p:cNvPr>
          <p:cNvSpPr>
            <a:spLocks noGrp="1"/>
          </p:cNvSpPr>
          <p:nvPr>
            <p:ph type="body" sz="quarter" idx="26"/>
          </p:nvPr>
        </p:nvSpPr>
        <p:spPr/>
        <p:txBody>
          <a:bodyPr/>
          <a:lstStyle/>
          <a:p>
            <a:r>
              <a:rPr lang="en-US" dirty="0"/>
              <a:t>DCMS Participation Survey: Selected design features</a:t>
            </a:r>
            <a:endParaRPr lang="en-GB" dirty="0"/>
          </a:p>
        </p:txBody>
      </p:sp>
      <p:sp>
        <p:nvSpPr>
          <p:cNvPr id="5" name="Slide Number Placeholder 4">
            <a:extLst>
              <a:ext uri="{FF2B5EF4-FFF2-40B4-BE49-F238E27FC236}">
                <a16:creationId xmlns:a16="http://schemas.microsoft.com/office/drawing/2014/main" id="{D3FE5288-3210-5FC3-4E74-FA26F84BD9D5}"/>
              </a:ext>
            </a:extLst>
          </p:cNvPr>
          <p:cNvSpPr>
            <a:spLocks noGrp="1"/>
          </p:cNvSpPr>
          <p:nvPr>
            <p:ph type="sldNum" sz="quarter" idx="16"/>
          </p:nvPr>
        </p:nvSpPr>
        <p:spPr/>
        <p:txBody>
          <a:bodyPr/>
          <a:lstStyle/>
          <a:p>
            <a:pPr defTabSz="342900">
              <a:buClrTx/>
            </a:pPr>
            <a:fld id="{63DCA5C9-2E11-4C67-86EB-AE1DE127DC64}" type="slidenum">
              <a:rPr lang="en-US" kern="1200">
                <a:solidFill>
                  <a:srgbClr val="FFFFFF"/>
                </a:solidFill>
                <a:latin typeface="Century Gothic" panose="02116942222400000000"/>
              </a:rPr>
              <a:pPr defTabSz="342900">
                <a:buClrTx/>
              </a:pPr>
              <a:t>9</a:t>
            </a:fld>
            <a:endParaRPr lang="en-US" kern="1200">
              <a:solidFill>
                <a:srgbClr val="FFFFFF"/>
              </a:solidFill>
              <a:latin typeface="Century Gothic" panose="02116942222400000000"/>
            </a:endParaRPr>
          </a:p>
        </p:txBody>
      </p:sp>
      <p:sp>
        <p:nvSpPr>
          <p:cNvPr id="6" name="Footer Placeholder 5">
            <a:extLst>
              <a:ext uri="{FF2B5EF4-FFF2-40B4-BE49-F238E27FC236}">
                <a16:creationId xmlns:a16="http://schemas.microsoft.com/office/drawing/2014/main" id="{51E7A3F4-89D7-6195-D490-6C19AA379D25}"/>
              </a:ext>
            </a:extLst>
          </p:cNvPr>
          <p:cNvSpPr>
            <a:spLocks noGrp="1"/>
          </p:cNvSpPr>
          <p:nvPr>
            <p:ph type="ftr" sz="quarter" idx="23"/>
          </p:nvPr>
        </p:nvSpPr>
        <p:spPr/>
        <p:txBody>
          <a:bodyPr vert="horz" lIns="0" tIns="0" rIns="0" bIns="0" rtlCol="0" anchor="b" anchorCtr="0"/>
          <a:lstStyle/>
          <a:p>
            <a:pPr lvl="8" defTabSz="342900">
              <a:buClrTx/>
            </a:pPr>
            <a:r>
              <a:rPr lang="en-US" kern="1200" dirty="0">
                <a:solidFill>
                  <a:srgbClr val="FFFFFF"/>
                </a:solidFill>
                <a:latin typeface="Century Gothic" panose="02116942222400000000"/>
              </a:rPr>
              <a:t>October 1</a:t>
            </a:r>
            <a:r>
              <a:rPr lang="en-US" kern="1200" baseline="30000" dirty="0">
                <a:solidFill>
                  <a:srgbClr val="FFFFFF"/>
                </a:solidFill>
                <a:latin typeface="Century Gothic" panose="02116942222400000000"/>
              </a:rPr>
              <a:t>st</a:t>
            </a:r>
            <a:r>
              <a:rPr lang="en-US" kern="1200" dirty="0">
                <a:solidFill>
                  <a:srgbClr val="FFFFFF"/>
                </a:solidFill>
                <a:latin typeface="Century Gothic" panose="02116942222400000000"/>
              </a:rPr>
              <a:t>, 2024</a:t>
            </a:r>
          </a:p>
        </p:txBody>
      </p:sp>
      <p:grpSp>
        <p:nvGrpSpPr>
          <p:cNvPr id="12" name="Group 11">
            <a:extLst>
              <a:ext uri="{FF2B5EF4-FFF2-40B4-BE49-F238E27FC236}">
                <a16:creationId xmlns:a16="http://schemas.microsoft.com/office/drawing/2014/main" id="{BA1937A1-A518-A6DB-60CB-A1E432EC3DD4}"/>
              </a:ext>
            </a:extLst>
          </p:cNvPr>
          <p:cNvGrpSpPr/>
          <p:nvPr/>
        </p:nvGrpSpPr>
        <p:grpSpPr>
          <a:xfrm>
            <a:off x="2540144" y="1338959"/>
            <a:ext cx="1735273" cy="1116111"/>
            <a:chOff x="3883038" y="2233613"/>
            <a:chExt cx="3601329" cy="1675757"/>
          </a:xfrm>
        </p:grpSpPr>
        <p:sp>
          <p:nvSpPr>
            <p:cNvPr id="13" name="Rectangle 12">
              <a:extLst>
                <a:ext uri="{FF2B5EF4-FFF2-40B4-BE49-F238E27FC236}">
                  <a16:creationId xmlns:a16="http://schemas.microsoft.com/office/drawing/2014/main" id="{3A8B9B9A-2C47-9010-1F3B-DB1B9CB7E231}"/>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Data collection method inclusive of offline / not-very-online</a:t>
              </a:r>
            </a:p>
            <a:p>
              <a:pPr defTabSz="342900">
                <a:buClrTx/>
              </a:pPr>
              <a:endParaRPr lang="en-US" sz="1050" kern="1200" dirty="0">
                <a:solidFill>
                  <a:srgbClr val="282626"/>
                </a:solidFill>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D5789793-6054-F867-883C-6FF184CBD0DF}"/>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25" name="Group 24">
            <a:extLst>
              <a:ext uri="{FF2B5EF4-FFF2-40B4-BE49-F238E27FC236}">
                <a16:creationId xmlns:a16="http://schemas.microsoft.com/office/drawing/2014/main" id="{083BB2E4-DD25-BB64-DAD5-0113D3C682CE}"/>
              </a:ext>
            </a:extLst>
          </p:cNvPr>
          <p:cNvGrpSpPr/>
          <p:nvPr/>
        </p:nvGrpSpPr>
        <p:grpSpPr>
          <a:xfrm>
            <a:off x="2540144" y="2706784"/>
            <a:ext cx="1735273" cy="1945553"/>
            <a:chOff x="3883038" y="2233613"/>
            <a:chExt cx="3601329" cy="2921101"/>
          </a:xfrm>
        </p:grpSpPr>
        <p:sp>
          <p:nvSpPr>
            <p:cNvPr id="26" name="Rectangle 25">
              <a:extLst>
                <a:ext uri="{FF2B5EF4-FFF2-40B4-BE49-F238E27FC236}">
                  <a16:creationId xmlns:a16="http://schemas.microsoft.com/office/drawing/2014/main" id="{8E871652-A656-3960-60FC-6ECF8CD4DB6D}"/>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b="1" kern="1200" dirty="0">
                  <a:latin typeface="Century Gothic" panose="020B0502020202020204" pitchFamily="34" charset="0"/>
                  <a:ea typeface="+mn-ea"/>
                  <a:cs typeface="+mn-cs"/>
                </a:rPr>
                <a:t>Benefits:</a:t>
              </a:r>
            </a:p>
            <a:p>
              <a:pPr defTabSz="342900">
                <a:spcAft>
                  <a:spcPts val="450"/>
                </a:spcAft>
                <a:buClrTx/>
              </a:pPr>
              <a:r>
                <a:rPr lang="en-US" sz="1050" kern="1200" dirty="0">
                  <a:latin typeface="Century Gothic" panose="020B0502020202020204" pitchFamily="34" charset="0"/>
                  <a:ea typeface="+mn-ea"/>
                  <a:cs typeface="+mn-cs"/>
                </a:rPr>
                <a:t>Meets inclusivity expectations for official statistics</a:t>
              </a:r>
            </a:p>
            <a:p>
              <a:pPr defTabSz="342900">
                <a:spcAft>
                  <a:spcPts val="450"/>
                </a:spcAft>
                <a:buClrTx/>
              </a:pPr>
              <a:r>
                <a:rPr lang="en-US" sz="1050" kern="1200" dirty="0">
                  <a:latin typeface="Century Gothic" panose="020B0502020202020204" pitchFamily="34" charset="0"/>
                  <a:ea typeface="+mn-ea"/>
                  <a:cs typeface="+mn-cs"/>
                </a:rPr>
                <a:t>Controls risk of nonresponse bias for some subgroups (older people)</a:t>
              </a:r>
            </a:p>
          </p:txBody>
        </p:sp>
        <p:sp>
          <p:nvSpPr>
            <p:cNvPr id="27" name="Rectangle 26">
              <a:extLst>
                <a:ext uri="{FF2B5EF4-FFF2-40B4-BE49-F238E27FC236}">
                  <a16:creationId xmlns:a16="http://schemas.microsoft.com/office/drawing/2014/main" id="{D70DC0AC-6056-C84E-9212-42FFC6E82E43}"/>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28" name="Group 27">
            <a:extLst>
              <a:ext uri="{FF2B5EF4-FFF2-40B4-BE49-F238E27FC236}">
                <a16:creationId xmlns:a16="http://schemas.microsoft.com/office/drawing/2014/main" id="{0A37C12E-CCDF-B403-0958-0878E9B6BBA1}"/>
              </a:ext>
            </a:extLst>
          </p:cNvPr>
          <p:cNvGrpSpPr/>
          <p:nvPr/>
        </p:nvGrpSpPr>
        <p:grpSpPr>
          <a:xfrm>
            <a:off x="345281" y="1348421"/>
            <a:ext cx="1735273" cy="1116111"/>
            <a:chOff x="3883038" y="2233613"/>
            <a:chExt cx="3601329" cy="1675757"/>
          </a:xfrm>
        </p:grpSpPr>
        <p:sp>
          <p:nvSpPr>
            <p:cNvPr id="29" name="Rectangle 28">
              <a:extLst>
                <a:ext uri="{FF2B5EF4-FFF2-40B4-BE49-F238E27FC236}">
                  <a16:creationId xmlns:a16="http://schemas.microsoft.com/office/drawing/2014/main" id="{CFD8CF59-AFAB-F5E6-702E-A0498483DE75}"/>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Probabilistic sample of adults aged 16+ in every region/LA</a:t>
              </a:r>
            </a:p>
          </p:txBody>
        </p:sp>
        <p:sp>
          <p:nvSpPr>
            <p:cNvPr id="30" name="Rectangle 29">
              <a:extLst>
                <a:ext uri="{FF2B5EF4-FFF2-40B4-BE49-F238E27FC236}">
                  <a16:creationId xmlns:a16="http://schemas.microsoft.com/office/drawing/2014/main" id="{88CC26E0-FD92-4EB2-CF13-1720DF65C7EE}"/>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1" name="Group 30">
            <a:extLst>
              <a:ext uri="{FF2B5EF4-FFF2-40B4-BE49-F238E27FC236}">
                <a16:creationId xmlns:a16="http://schemas.microsoft.com/office/drawing/2014/main" id="{6EA30899-7112-7C59-44A3-57BC8C49E9A5}"/>
              </a:ext>
            </a:extLst>
          </p:cNvPr>
          <p:cNvGrpSpPr/>
          <p:nvPr/>
        </p:nvGrpSpPr>
        <p:grpSpPr>
          <a:xfrm>
            <a:off x="345281" y="2716246"/>
            <a:ext cx="1735273" cy="1945553"/>
            <a:chOff x="3883038" y="2233613"/>
            <a:chExt cx="3601329" cy="2921101"/>
          </a:xfrm>
        </p:grpSpPr>
        <p:sp>
          <p:nvSpPr>
            <p:cNvPr id="32" name="Rectangle 31">
              <a:extLst>
                <a:ext uri="{FF2B5EF4-FFF2-40B4-BE49-F238E27FC236}">
                  <a16:creationId xmlns:a16="http://schemas.microsoft.com/office/drawing/2014/main" id="{B96B26BA-411D-5CB9-4293-D051EF76F711}"/>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b="1" kern="1200" dirty="0">
                  <a:latin typeface="Century Gothic" panose="020B0502020202020204" pitchFamily="34" charset="0"/>
                  <a:ea typeface="+mn-ea"/>
                  <a:cs typeface="+mn-cs"/>
                </a:rPr>
                <a:t>Benefits:</a:t>
              </a:r>
            </a:p>
            <a:p>
              <a:pPr defTabSz="342900">
                <a:spcAft>
                  <a:spcPts val="450"/>
                </a:spcAft>
                <a:buClrTx/>
              </a:pPr>
              <a:r>
                <a:rPr lang="en-US" sz="1050" kern="1200" dirty="0">
                  <a:latin typeface="Century Gothic" panose="020B0502020202020204" pitchFamily="34" charset="0"/>
                  <a:ea typeface="+mn-ea"/>
                  <a:cs typeface="+mn-cs"/>
                </a:rPr>
                <a:t>PAF frame: very limited risk of noncoverage bias</a:t>
              </a:r>
            </a:p>
            <a:p>
              <a:pPr defTabSz="342900">
                <a:spcAft>
                  <a:spcPts val="450"/>
                </a:spcAft>
                <a:buClrTx/>
              </a:pPr>
              <a:r>
                <a:rPr lang="en-US" sz="1050" kern="1200" dirty="0">
                  <a:latin typeface="Century Gothic" panose="020B0502020202020204" pitchFamily="34" charset="0"/>
                  <a:ea typeface="+mn-ea"/>
                  <a:cs typeface="+mn-cs"/>
                </a:rPr>
                <a:t>Can use probability theory to calculate margins of error</a:t>
              </a:r>
            </a:p>
          </p:txBody>
        </p:sp>
        <p:sp>
          <p:nvSpPr>
            <p:cNvPr id="33" name="Rectangle 32">
              <a:extLst>
                <a:ext uri="{FF2B5EF4-FFF2-40B4-BE49-F238E27FC236}">
                  <a16:creationId xmlns:a16="http://schemas.microsoft.com/office/drawing/2014/main" id="{B78FFDD0-7431-4DFB-0EED-65A0C3137EB9}"/>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4" name="Group 33">
            <a:extLst>
              <a:ext uri="{FF2B5EF4-FFF2-40B4-BE49-F238E27FC236}">
                <a16:creationId xmlns:a16="http://schemas.microsoft.com/office/drawing/2014/main" id="{294E2AF5-135A-ABE3-D75A-15BFD7490BF5}"/>
              </a:ext>
            </a:extLst>
          </p:cNvPr>
          <p:cNvGrpSpPr/>
          <p:nvPr/>
        </p:nvGrpSpPr>
        <p:grpSpPr>
          <a:xfrm>
            <a:off x="4735007" y="1337913"/>
            <a:ext cx="1735273" cy="1116111"/>
            <a:chOff x="3883038" y="2233613"/>
            <a:chExt cx="3601329" cy="1675757"/>
          </a:xfrm>
        </p:grpSpPr>
        <p:sp>
          <p:nvSpPr>
            <p:cNvPr id="35" name="Rectangle 34">
              <a:extLst>
                <a:ext uri="{FF2B5EF4-FFF2-40B4-BE49-F238E27FC236}">
                  <a16:creationId xmlns:a16="http://schemas.microsoft.com/office/drawing/2014/main" id="{E2450BCA-6DA3-9B2C-CE70-E838D12BCCC8}"/>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High* average response probability (response rate)</a:t>
              </a:r>
            </a:p>
          </p:txBody>
        </p:sp>
        <p:sp>
          <p:nvSpPr>
            <p:cNvPr id="36" name="Rectangle 35">
              <a:extLst>
                <a:ext uri="{FF2B5EF4-FFF2-40B4-BE49-F238E27FC236}">
                  <a16:creationId xmlns:a16="http://schemas.microsoft.com/office/drawing/2014/main" id="{9154FB29-3D8E-18DA-FD3C-2A237B304B67}"/>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37" name="Group 36">
            <a:extLst>
              <a:ext uri="{FF2B5EF4-FFF2-40B4-BE49-F238E27FC236}">
                <a16:creationId xmlns:a16="http://schemas.microsoft.com/office/drawing/2014/main" id="{5119B436-3896-C392-4AC7-F5AB57FEA6DC}"/>
              </a:ext>
            </a:extLst>
          </p:cNvPr>
          <p:cNvGrpSpPr/>
          <p:nvPr/>
        </p:nvGrpSpPr>
        <p:grpSpPr>
          <a:xfrm>
            <a:off x="4735007" y="2705739"/>
            <a:ext cx="1735273" cy="1945553"/>
            <a:chOff x="3883038" y="2233613"/>
            <a:chExt cx="3601329" cy="2921101"/>
          </a:xfrm>
        </p:grpSpPr>
        <p:sp>
          <p:nvSpPr>
            <p:cNvPr id="38" name="Rectangle 37">
              <a:extLst>
                <a:ext uri="{FF2B5EF4-FFF2-40B4-BE49-F238E27FC236}">
                  <a16:creationId xmlns:a16="http://schemas.microsoft.com/office/drawing/2014/main" id="{38A435AC-02AA-7985-1B1A-8E45420B09EC}"/>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b="1" kern="1200" dirty="0">
                  <a:latin typeface="Century Gothic" panose="020B0502020202020204" pitchFamily="34" charset="0"/>
                  <a:ea typeface="+mn-ea"/>
                  <a:cs typeface="+mn-cs"/>
                </a:rPr>
                <a:t>Benefits:</a:t>
              </a:r>
            </a:p>
            <a:p>
              <a:pPr defTabSz="342900">
                <a:spcAft>
                  <a:spcPts val="450"/>
                </a:spcAft>
                <a:buClrTx/>
              </a:pPr>
              <a:r>
                <a:rPr lang="en-US" sz="1050" kern="1200" dirty="0">
                  <a:latin typeface="Century Gothic" panose="020B0502020202020204" pitchFamily="34" charset="0"/>
                  <a:ea typeface="+mn-ea"/>
                  <a:cs typeface="+mn-cs"/>
                </a:rPr>
                <a:t>Limits extent of nonresponse bias</a:t>
              </a:r>
            </a:p>
            <a:p>
              <a:pPr defTabSz="342900">
                <a:spcAft>
                  <a:spcPts val="450"/>
                </a:spcAft>
                <a:buClrTx/>
              </a:pPr>
              <a:r>
                <a:rPr lang="en-US" sz="1050" kern="1200" dirty="0">
                  <a:latin typeface="Century Gothic" panose="020B0502020202020204" pitchFamily="34" charset="0"/>
                  <a:ea typeface="+mn-ea"/>
                  <a:cs typeface="+mn-cs"/>
                </a:rPr>
                <a:t>Reputational value with stakeholders</a:t>
              </a:r>
            </a:p>
            <a:p>
              <a:pPr defTabSz="342900">
                <a:spcAft>
                  <a:spcPts val="450"/>
                </a:spcAft>
                <a:buClrTx/>
              </a:pPr>
              <a:endParaRPr lang="en-US" sz="1050" kern="1200" dirty="0">
                <a:latin typeface="Century Gothic" panose="020B0502020202020204" pitchFamily="34" charset="0"/>
                <a:ea typeface="+mn-ea"/>
                <a:cs typeface="+mn-cs"/>
              </a:endParaRPr>
            </a:p>
            <a:p>
              <a:pPr defTabSz="342900">
                <a:spcAft>
                  <a:spcPts val="450"/>
                </a:spcAft>
                <a:buClrTx/>
              </a:pPr>
              <a:r>
                <a:rPr lang="en-US" sz="1050" kern="1200" dirty="0">
                  <a:latin typeface="Century Gothic" panose="020B0502020202020204" pitchFamily="34" charset="0"/>
                  <a:ea typeface="+mn-ea"/>
                  <a:cs typeface="+mn-cs"/>
                </a:rPr>
                <a:t>*Relatively high…</a:t>
              </a:r>
            </a:p>
          </p:txBody>
        </p:sp>
        <p:sp>
          <p:nvSpPr>
            <p:cNvPr id="39" name="Rectangle 38">
              <a:extLst>
                <a:ext uri="{FF2B5EF4-FFF2-40B4-BE49-F238E27FC236}">
                  <a16:creationId xmlns:a16="http://schemas.microsoft.com/office/drawing/2014/main" id="{8544B554-E111-FB52-A9A5-8F8FE6B19F84}"/>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40" name="Group 39">
            <a:extLst>
              <a:ext uri="{FF2B5EF4-FFF2-40B4-BE49-F238E27FC236}">
                <a16:creationId xmlns:a16="http://schemas.microsoft.com/office/drawing/2014/main" id="{8A547706-28A1-D330-1754-DEC4F228F8C2}"/>
              </a:ext>
            </a:extLst>
          </p:cNvPr>
          <p:cNvGrpSpPr/>
          <p:nvPr/>
        </p:nvGrpSpPr>
        <p:grpSpPr>
          <a:xfrm>
            <a:off x="6929870" y="1330743"/>
            <a:ext cx="1735273" cy="1116111"/>
            <a:chOff x="3883038" y="2233613"/>
            <a:chExt cx="3601329" cy="1675757"/>
          </a:xfrm>
        </p:grpSpPr>
        <p:sp>
          <p:nvSpPr>
            <p:cNvPr id="41" name="Rectangle 40">
              <a:extLst>
                <a:ext uri="{FF2B5EF4-FFF2-40B4-BE49-F238E27FC236}">
                  <a16:creationId xmlns:a16="http://schemas.microsoft.com/office/drawing/2014/main" id="{56C66A62-7A42-E6AE-BEF0-2E00458642AE}"/>
                </a:ext>
              </a:extLst>
            </p:cNvPr>
            <p:cNvSpPr/>
            <p:nvPr userDrawn="1"/>
          </p:nvSpPr>
          <p:spPr bwMode="auto">
            <a:xfrm>
              <a:off x="3883038" y="2233613"/>
              <a:ext cx="3601329" cy="1675757"/>
            </a:xfrm>
            <a:prstGeom prst="rect">
              <a:avLst/>
            </a:prstGeom>
            <a:solidFill>
              <a:srgbClr val="F9EEE3"/>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buClrTx/>
              </a:pPr>
              <a:r>
                <a:rPr lang="en-US" sz="1050" b="1" kern="1200" dirty="0">
                  <a:solidFill>
                    <a:srgbClr val="736868"/>
                  </a:solidFill>
                  <a:latin typeface="Century Gothic" panose="020B0502020202020204" pitchFamily="34" charset="0"/>
                  <a:ea typeface="+mn-ea"/>
                  <a:cs typeface="+mn-cs"/>
                </a:rPr>
                <a:t>Low variance in response probability</a:t>
              </a:r>
            </a:p>
          </p:txBody>
        </p:sp>
        <p:sp>
          <p:nvSpPr>
            <p:cNvPr id="42" name="Rectangle 41">
              <a:extLst>
                <a:ext uri="{FF2B5EF4-FFF2-40B4-BE49-F238E27FC236}">
                  <a16:creationId xmlns:a16="http://schemas.microsoft.com/office/drawing/2014/main" id="{C03246B3-0367-3483-1C45-A99021C11247}"/>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grpSp>
        <p:nvGrpSpPr>
          <p:cNvPr id="43" name="Group 42">
            <a:extLst>
              <a:ext uri="{FF2B5EF4-FFF2-40B4-BE49-F238E27FC236}">
                <a16:creationId xmlns:a16="http://schemas.microsoft.com/office/drawing/2014/main" id="{001E17C7-C16D-C1F0-9632-35A6A3BD669E}"/>
              </a:ext>
            </a:extLst>
          </p:cNvPr>
          <p:cNvGrpSpPr/>
          <p:nvPr/>
        </p:nvGrpSpPr>
        <p:grpSpPr>
          <a:xfrm>
            <a:off x="6929870" y="2698569"/>
            <a:ext cx="1735273" cy="1945553"/>
            <a:chOff x="3883038" y="2233613"/>
            <a:chExt cx="3601329" cy="2921101"/>
          </a:xfrm>
        </p:grpSpPr>
        <p:sp>
          <p:nvSpPr>
            <p:cNvPr id="44" name="Rectangle 43">
              <a:extLst>
                <a:ext uri="{FF2B5EF4-FFF2-40B4-BE49-F238E27FC236}">
                  <a16:creationId xmlns:a16="http://schemas.microsoft.com/office/drawing/2014/main" id="{2C2F579E-1567-C966-2D07-3949F0AFF0D7}"/>
                </a:ext>
              </a:extLst>
            </p:cNvPr>
            <p:cNvSpPr/>
            <p:nvPr userDrawn="1"/>
          </p:nvSpPr>
          <p:spPr bwMode="auto">
            <a:xfrm>
              <a:off x="3883038" y="2233613"/>
              <a:ext cx="3601329" cy="2921101"/>
            </a:xfrm>
            <a:prstGeom prst="rect">
              <a:avLst/>
            </a:prstGeom>
            <a:solidFill>
              <a:schemeClr val="tx2">
                <a:lumMod val="10000"/>
                <a:lumOff val="90000"/>
              </a:schemeClr>
            </a:solidFill>
            <a:ln>
              <a:noFill/>
            </a:ln>
            <a:effectLst/>
          </p:spPr>
          <p:txBody>
            <a:bodyPr rot="0" spcFirstLastPara="0" vertOverflow="overflow" horzOverflow="overflow" vert="horz" wrap="square" lIns="205740" tIns="342900" rIns="205740" bIns="205740" numCol="1" spcCol="0" rtlCol="0" fromWordArt="0" anchor="t" anchorCtr="0" forceAA="0" compatLnSpc="1">
              <a:prstTxWarp prst="textNoShape">
                <a:avLst/>
              </a:prstTxWarp>
              <a:noAutofit/>
            </a:bodyPr>
            <a:lstStyle/>
            <a:p>
              <a:pPr defTabSz="342900">
                <a:spcAft>
                  <a:spcPts val="450"/>
                </a:spcAft>
                <a:buClrTx/>
              </a:pPr>
              <a:r>
                <a:rPr lang="en-US" sz="1050" b="1" kern="1200" dirty="0">
                  <a:latin typeface="Century Gothic" panose="020B0502020202020204" pitchFamily="34" charset="0"/>
                  <a:ea typeface="+mn-ea"/>
                  <a:cs typeface="+mn-cs"/>
                </a:rPr>
                <a:t>Benefits:</a:t>
              </a:r>
            </a:p>
            <a:p>
              <a:pPr defTabSz="342900">
                <a:spcAft>
                  <a:spcPts val="450"/>
                </a:spcAft>
                <a:buClrTx/>
              </a:pPr>
              <a:r>
                <a:rPr lang="en-US" sz="1050" kern="1200" dirty="0">
                  <a:latin typeface="Century Gothic" panose="020B0502020202020204" pitchFamily="34" charset="0"/>
                  <a:ea typeface="+mn-ea"/>
                  <a:cs typeface="+mn-cs"/>
                </a:rPr>
                <a:t>If response rate is not high, let it not be variable</a:t>
              </a:r>
            </a:p>
            <a:p>
              <a:pPr defTabSz="342900">
                <a:spcAft>
                  <a:spcPts val="450"/>
                </a:spcAft>
                <a:buClrTx/>
              </a:pPr>
              <a:r>
                <a:rPr lang="en-US" sz="1050" kern="1200" dirty="0">
                  <a:latin typeface="Century Gothic" panose="020B0502020202020204" pitchFamily="34" charset="0"/>
                  <a:ea typeface="+mn-ea"/>
                  <a:cs typeface="+mn-cs"/>
                </a:rPr>
                <a:t>Less reliance on weights = greater statistical efficiency</a:t>
              </a:r>
            </a:p>
          </p:txBody>
        </p:sp>
        <p:sp>
          <p:nvSpPr>
            <p:cNvPr id="45" name="Rectangle 44">
              <a:extLst>
                <a:ext uri="{FF2B5EF4-FFF2-40B4-BE49-F238E27FC236}">
                  <a16:creationId xmlns:a16="http://schemas.microsoft.com/office/drawing/2014/main" id="{556FDD50-8D75-02D3-616C-69FDCC98E606}"/>
                </a:ext>
              </a:extLst>
            </p:cNvPr>
            <p:cNvSpPr/>
            <p:nvPr userDrawn="1"/>
          </p:nvSpPr>
          <p:spPr bwMode="auto">
            <a:xfrm>
              <a:off x="3883038" y="2233613"/>
              <a:ext cx="3601329" cy="79086"/>
            </a:xfrm>
            <a:prstGeom prst="rect">
              <a:avLst/>
            </a:prstGeom>
            <a:solidFill>
              <a:schemeClr val="accent5"/>
            </a:solidFill>
            <a:ln>
              <a:noFill/>
            </a:ln>
            <a:effectLst/>
          </p:spPr>
          <p:txBody>
            <a:bodyPr rot="0" spcFirstLastPara="0" vertOverflow="overflow" horzOverflow="overflow" vert="horz" wrap="square" lIns="102870" tIns="0" rIns="102870" bIns="0" numCol="1" spcCol="0" rtlCol="0" fromWordArt="0" anchor="ctr" anchorCtr="0" forceAA="0" compatLnSpc="1">
              <a:prstTxWarp prst="textNoShape">
                <a:avLst/>
              </a:prstTxWarp>
              <a:noAutofit/>
            </a:bodyPr>
            <a:lstStyle/>
            <a:p>
              <a:pPr algn="ctr" defTabSz="342900">
                <a:buClrTx/>
              </a:pPr>
              <a:endParaRPr lang="en-US" sz="1350" kern="1200" dirty="0">
                <a:solidFill>
                  <a:srgbClr val="FFFFFF"/>
                </a:solidFill>
                <a:latin typeface="Century Gothic" panose="02116942222400000000"/>
                <a:ea typeface="Roboto" panose="02000000000000000000" pitchFamily="2" charset="0"/>
                <a:cs typeface="Segoe UI" panose="020B0502040204020203" pitchFamily="34" charset="0"/>
              </a:endParaRPr>
            </a:p>
          </p:txBody>
        </p:sp>
      </p:grpSp>
    </p:spTree>
    <p:extLst>
      <p:ext uri="{BB962C8B-B14F-4D97-AF65-F5344CB8AC3E}">
        <p14:creationId xmlns:p14="http://schemas.microsoft.com/office/powerpoint/2010/main" val="8263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CMS main theme">
  <a:themeElements>
    <a:clrScheme name="Office">
      <a:dk1>
        <a:srgbClr val="000000"/>
      </a:dk1>
      <a:lt1>
        <a:srgbClr val="FFFFFF"/>
      </a:lt1>
      <a:dk2>
        <a:srgbClr val="2C2C2C"/>
      </a:dk2>
      <a:lt2>
        <a:srgbClr val="FFFFFF"/>
      </a:lt2>
      <a:accent1>
        <a:srgbClr val="003366"/>
      </a:accent1>
      <a:accent2>
        <a:srgbClr val="0A83DF"/>
      </a:accent2>
      <a:accent3>
        <a:srgbClr val="515151"/>
      </a:accent3>
      <a:accent4>
        <a:srgbClr val="CBCBCB"/>
      </a:accent4>
      <a:accent5>
        <a:srgbClr val="5C838D"/>
      </a:accent5>
      <a:accent6>
        <a:srgbClr val="00A387"/>
      </a:accent6>
      <a:hlink>
        <a:srgbClr val="515151"/>
      </a:hlink>
      <a:folHlink>
        <a:srgbClr val="CBCB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lides">
  <a:themeElements>
    <a:clrScheme name="Custom 1">
      <a:dk1>
        <a:srgbClr val="000000"/>
      </a:dk1>
      <a:lt1>
        <a:srgbClr val="FFFFFF"/>
      </a:lt1>
      <a:dk2>
        <a:srgbClr val="282626"/>
      </a:dk2>
      <a:lt2>
        <a:srgbClr val="F9EEE3"/>
      </a:lt2>
      <a:accent1>
        <a:srgbClr val="FF7D04"/>
      </a:accent1>
      <a:accent2>
        <a:srgbClr val="20BAAF"/>
      </a:accent2>
      <a:accent3>
        <a:srgbClr val="FF0000"/>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E3330349-6AF7-4D3C-A820-E15F24E697CE}"/>
    </a:ext>
  </a:extLst>
</a:theme>
</file>

<file path=ppt/theme/theme3.xml><?xml version="1.0" encoding="utf-8"?>
<a:theme xmlns:a="http://schemas.openxmlformats.org/drawingml/2006/main" name="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3297</Words>
  <Application>Microsoft Office PowerPoint</Application>
  <PresentationFormat>On-screen Show (16:9)</PresentationFormat>
  <Paragraphs>372</Paragraphs>
  <Slides>31</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Roboto</vt:lpstr>
      <vt:lpstr>Georgia</vt:lpstr>
      <vt:lpstr>Arial</vt:lpstr>
      <vt:lpstr>Century Gothic</vt:lpstr>
      <vt:lpstr>DCMS main theme</vt:lpstr>
      <vt:lpstr>Cover slides</vt:lpstr>
      <vt:lpstr>Content slides</vt:lpstr>
      <vt:lpstr>PowerPoint Presentation</vt:lpstr>
      <vt:lpstr>PowerPoint Presentation</vt:lpstr>
      <vt:lpstr>Changing needs </vt:lpstr>
      <vt:lpstr>PowerPoint Presentation</vt:lpstr>
      <vt:lpstr>Comparing TP and Interim PS</vt:lpstr>
      <vt:lpstr>PowerPoint Presentation</vt:lpstr>
      <vt:lpstr>Handover</vt:lpstr>
      <vt:lpstr>PowerPoint Presentation</vt:lpstr>
      <vt:lpstr>Broad survey design objectives</vt:lpstr>
      <vt:lpstr>Response optimisation</vt:lpstr>
      <vt:lpstr>Stratification within region/local authority</vt:lpstr>
      <vt:lpstr>Age of respondents in each CACI stratum</vt:lpstr>
      <vt:lpstr>Community Life Survey experiment (2020-1)</vt:lpstr>
      <vt:lpstr>Community Life Survey experiment (2020-1)</vt:lpstr>
      <vt:lpstr>Community Life Survey experiment (2020-1)</vt:lpstr>
      <vt:lpstr>Community Life Survey experiment (2020-1)</vt:lpstr>
      <vt:lpstr>Adopted contact strategy</vt:lpstr>
      <vt:lpstr>Number of adults data from CACI</vt:lpstr>
      <vt:lpstr>Early bird bonus incentive experiment</vt:lpstr>
      <vt:lpstr>Latest estimated response rates</vt:lpstr>
      <vt:lpstr>Handover</vt:lpstr>
      <vt:lpstr>Questionnaire content</vt:lpstr>
      <vt:lpstr>Development and testing</vt:lpstr>
      <vt:lpstr>Questionnaire review</vt:lpstr>
      <vt:lpstr>Cognitive testing</vt:lpstr>
      <vt:lpstr>Usability testing (1)</vt:lpstr>
      <vt:lpstr>Usability testing (2)</vt:lpstr>
      <vt:lpstr>Pilot fieldwork</vt:lpstr>
      <vt:lpstr>Invitation letters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Joel Williams</dc:creator>
  <cp:lastModifiedBy>Joel Williams</cp:lastModifiedBy>
  <cp:revision>2</cp:revision>
  <dcterms:modified xsi:type="dcterms:W3CDTF">2024-09-30T15:38:21Z</dcterms:modified>
</cp:coreProperties>
</file>