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4"/>
    <p:sldMasterId id="2147483656" r:id="rId5"/>
  </p:sldMasterIdLst>
  <p:notesMasterIdLst>
    <p:notesMasterId r:id="rId18"/>
  </p:notesMasterIdLst>
  <p:handoutMasterIdLst>
    <p:handoutMasterId r:id="rId19"/>
  </p:handoutMasterIdLst>
  <p:sldIdLst>
    <p:sldId id="298" r:id="rId6"/>
    <p:sldId id="321" r:id="rId7"/>
    <p:sldId id="433" r:id="rId8"/>
    <p:sldId id="297" r:id="rId9"/>
    <p:sldId id="427" r:id="rId10"/>
    <p:sldId id="380" r:id="rId11"/>
    <p:sldId id="381" r:id="rId12"/>
    <p:sldId id="429" r:id="rId13"/>
    <p:sldId id="430" r:id="rId14"/>
    <p:sldId id="431" r:id="rId15"/>
    <p:sldId id="432" r:id="rId16"/>
    <p:sldId id="335" r:id="rId1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CE77505-6D13-D446-1DAC-0C824EAC377D}" name="Cristian Domarchi" initials="CD" userId="S::c.domarchi_soton.ac.uk#ext#@liveuclac.onmicrosoft.com::388a0b0e-f556-4915-9e3a-65a3acc6046c" providerId="AD"/>
  <p188:author id="{C659865D-8407-3734-0246-93F75B1FEB41}" name="Helena Koerber" initials="HK" userId="S::stnzhdk@ucl.ac.uk::702747a5-70cb-431f-8dfe-f330665127a0" providerId="AD"/>
  <p188:author id="{BFFEA5E9-5DFB-BBE3-5DF4-0D8208B5D248}" name="Cristian Domarchi" initials="CD" userId="S::cd1r24@soton.ac.uk::8de1445e-9c91-4008-a5fb-295c59fbf58a" providerId="AD"/>
  <p188:author id="{16BBB4F4-D00C-EE38-B90D-6069E48610A2}" name="Hanson, Tim" initials="HT" userId="S::tim.hanson_city.ac.uk#ext#@liveuclac.onmicrosoft.com::6f5e2d40-78a6-4397-a599-6fed6a4e1ef1" providerId="AD"/>
  <p188:author id="{B260DDF5-AEE4-4123-91C5-E31B3737B7B7}" name="Calderwood, Lisa" initials="CL" userId="S::utnvcal@ucl.ac.uk::b0642e1d-81fa-49da-b5c8-0dc435acab1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785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94"/>
    <p:restoredTop sz="95524" autoAdjust="0"/>
  </p:normalViewPr>
  <p:slideViewPr>
    <p:cSldViewPr snapToGrid="0" showGuides="1">
      <p:cViewPr varScale="1">
        <p:scale>
          <a:sx n="59" d="100"/>
          <a:sy n="59" d="100"/>
        </p:scale>
        <p:origin x="1072" y="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a Koerber" userId="702747a5-70cb-431f-8dfe-f330665127a0" providerId="ADAL" clId="{6354BBCC-8310-40BD-901E-BA1407CBF4DD}"/>
    <pc:docChg chg="delSld">
      <pc:chgData name="Helena Koerber" userId="702747a5-70cb-431f-8dfe-f330665127a0" providerId="ADAL" clId="{6354BBCC-8310-40BD-901E-BA1407CBF4DD}" dt="2026-03-24T09:54:35.714" v="4" actId="47"/>
      <pc:docMkLst>
        <pc:docMk/>
      </pc:docMkLst>
      <pc:sldChg chg="del">
        <pc:chgData name="Helena Koerber" userId="702747a5-70cb-431f-8dfe-f330665127a0" providerId="ADAL" clId="{6354BBCC-8310-40BD-901E-BA1407CBF4DD}" dt="2026-03-24T09:54:34.819" v="3" actId="47"/>
        <pc:sldMkLst>
          <pc:docMk/>
          <pc:sldMk cId="1301498637" sldId="434"/>
        </pc:sldMkLst>
      </pc:sldChg>
      <pc:sldChg chg="del">
        <pc:chgData name="Helena Koerber" userId="702747a5-70cb-431f-8dfe-f330665127a0" providerId="ADAL" clId="{6354BBCC-8310-40BD-901E-BA1407CBF4DD}" dt="2026-03-24T09:54:34.333" v="2" actId="47"/>
        <pc:sldMkLst>
          <pc:docMk/>
          <pc:sldMk cId="1464877616" sldId="435"/>
        </pc:sldMkLst>
      </pc:sldChg>
      <pc:sldChg chg="del">
        <pc:chgData name="Helena Koerber" userId="702747a5-70cb-431f-8dfe-f330665127a0" providerId="ADAL" clId="{6354BBCC-8310-40BD-901E-BA1407CBF4DD}" dt="2026-03-24T09:54:33.925" v="1" actId="47"/>
        <pc:sldMkLst>
          <pc:docMk/>
          <pc:sldMk cId="3814473170" sldId="436"/>
        </pc:sldMkLst>
      </pc:sldChg>
      <pc:sldChg chg="del">
        <pc:chgData name="Helena Koerber" userId="702747a5-70cb-431f-8dfe-f330665127a0" providerId="ADAL" clId="{6354BBCC-8310-40BD-901E-BA1407CBF4DD}" dt="2026-03-24T09:54:33.438" v="0" actId="47"/>
        <pc:sldMkLst>
          <pc:docMk/>
          <pc:sldMk cId="1935257339" sldId="437"/>
        </pc:sldMkLst>
      </pc:sldChg>
      <pc:sldChg chg="del">
        <pc:chgData name="Helena Koerber" userId="702747a5-70cb-431f-8dfe-f330665127a0" providerId="ADAL" clId="{6354BBCC-8310-40BD-901E-BA1407CBF4DD}" dt="2026-03-24T09:54:35.714" v="4" actId="47"/>
        <pc:sldMkLst>
          <pc:docMk/>
          <pc:sldMk cId="1508549015" sldId="43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4284096-0738-69D4-678E-CA45D00B13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1DC2F1-B68D-C3DB-526B-3F21D06AEB2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16FA5C-4133-488B-B05A-7ED450003071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6AAD35-C76A-519C-3169-482E6DC54C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CFE083-BB63-566A-A46A-1D3B731165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415D9-4A27-475C-A0FF-EA51A70E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5811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D4BB7B-4867-4119-B0B1-C5FD49184E18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661BF-E6A4-4C10-915F-C75D56019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8822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1175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9C36B-7A0F-959C-9262-3306CC8337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801279-A7DA-66AC-D100-D826D30A0C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DD9A13-2ECB-A37B-07D8-CA6B8A8D98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62665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DBE90-0476-CE1F-9496-4BE1C244E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8C97CA-98C9-A31E-403D-AC6BC6F79F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9A4A12-B3E8-B025-7806-BDD8D067CB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306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247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A4262-5343-F8DD-F4DB-CF9D6D82C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C7E35E-94A1-E907-4291-484D1B8657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87D1F2-6A3E-3CF5-8C2E-1932EB3623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89126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33CF0-D505-6E82-A517-83F0AF14A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7B9815-A0F7-3EBD-2F7F-B6A2DDE10B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03D422-E76E-E052-2DC5-A91DF45434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3082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3BB9C-7950-5A55-D00B-61C62AB69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16D812-0A95-0F10-34FB-6FA9649B27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D0D600-2AF6-74D3-0D08-7442C194B2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97201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52143-8C8D-F82F-28B8-58CB977AD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F6AB87-DFAB-F451-18C6-340EF7F2E3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4FF0C0-8AFD-B3AD-FB8D-33ED5BCAA6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3241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E5015-E547-BEAF-E155-100ACDFA2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3840BE-886A-5585-9980-D3B9D6B115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DB1634-9850-2CAE-3ACC-F29725B1D1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phone contact - can note that in most ESS countries we don't have telephone numbers in sample frames, so first contact will always be in-person. And good to say that even for these countries, it is not complete phone coverage and in lots of cases no contact is made through phone calls.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27312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AA1D9-1B2C-7B2F-2F12-3BF813332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8DB9D8-DB6C-AEFC-94EC-7D5440253A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484800-20C9-EFA4-A36A-D5D80990C1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8118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6E7D0-339D-6D71-B90D-AF4DFFAD0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1123B1-9BC8-5F6C-B117-44A7268C41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E6F402-492D-2A60-BC56-E95B782711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Countries with high uptake in both rounds: Finland, Iceland, and Norway. </a:t>
            </a:r>
          </a:p>
        </p:txBody>
      </p:sp>
    </p:spTree>
    <p:extLst>
      <p:ext uri="{BB962C8B-B14F-4D97-AF65-F5344CB8AC3E}">
        <p14:creationId xmlns:p14="http://schemas.microsoft.com/office/powerpoint/2010/main" val="1152239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13544-F614-D931-FE84-BC4C60622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36904C-520F-FE69-C880-C7060B0159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1DDB65-0806-9DC0-A42D-EC3F5FC788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8228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DB8CB64D-A7C9-FB80-8F20-D05C879459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1E3529-5B6C-3658-A1CB-254693B972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246" y="1407957"/>
            <a:ext cx="11383508" cy="2387600"/>
          </a:xfrm>
          <a:effectLst>
            <a:glow rad="515469">
              <a:schemeClr val="bg1"/>
            </a:glow>
          </a:effectLst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6D526F-65E9-21B5-C3AA-79D88E8CA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246" y="3858758"/>
            <a:ext cx="11383508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68E5D5-63C4-0820-7956-7BB1492CFDB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39136" y="411871"/>
            <a:ext cx="3649274" cy="2387600"/>
          </a:xfrm>
          <a:prstGeom prst="rect">
            <a:avLst/>
          </a:prstGeom>
          <a:effectLst>
            <a:glow rad="680750">
              <a:schemeClr val="bg1"/>
            </a:glo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28D9421-DD26-FA26-FA0F-1EFCD8C70EE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16010" y="6152774"/>
            <a:ext cx="11371744" cy="43458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C8807AC-6D3F-6327-1A21-C3CAD8FBD0E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339697" y="5338284"/>
            <a:ext cx="5512606" cy="573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601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28504722-DBE1-C2AC-6944-363D501B4CA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8AC3C36-124C-9648-17F9-EDB1AC583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BC0C9-280B-EDC7-C9E8-464E354075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4246" y="1825625"/>
            <a:ext cx="5615554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88B494-44B3-2482-4D67-83E80DEA5A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615554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CCFDB4B-EF02-26D6-27A2-F35D4E0079D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251933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50B7049C-423D-FAC3-879D-A5F5F81967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7C0E3A-79A4-A44A-4EE5-2D485D192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8216513-E5ED-02E8-D133-8A137D9A0A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3440092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6A2CEF8B-821F-4BD9-49E4-AAE9572E31E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550E979-E504-6C52-C1FE-728EC4B25E3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918564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084B079C-0F1B-0DA5-8F77-FC778B11EE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03F01-EC0E-A20B-0CDE-2CEEE153A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4246" y="3938048"/>
            <a:ext cx="11383508" cy="15001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DABCEA1-F3DB-F2B9-E6F0-7628B43BEA1A}"/>
              </a:ext>
            </a:extLst>
          </p:cNvPr>
          <p:cNvSpPr txBox="1">
            <a:spLocks/>
          </p:cNvSpPr>
          <p:nvPr userDrawn="1"/>
        </p:nvSpPr>
        <p:spPr>
          <a:xfrm>
            <a:off x="404246" y="1472237"/>
            <a:ext cx="11383508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87858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25C98B8-83F9-9037-3497-9D68BAF0D70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596669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12E439F0-A16C-D307-844B-D203B0AB98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C05037-91E7-8F03-9938-8A3A64291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A8C95-DC67-ABDB-DB52-1A3364C9D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46" y="1825625"/>
            <a:ext cx="11383508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E6CF870-34DC-1809-2B2E-8094D717B0F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358860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28504722-DBE1-C2AC-6944-363D501B4CA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8AC3C36-124C-9648-17F9-EDB1AC583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BC0C9-280B-EDC7-C9E8-464E354075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4246" y="1825625"/>
            <a:ext cx="5615554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88B494-44B3-2482-4D67-83E80DEA5A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615554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CCFDB4B-EF02-26D6-27A2-F35D4E0079D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1412481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50B7049C-423D-FAC3-879D-A5F5F81967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7C0E3A-79A4-A44A-4EE5-2D485D192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8216513-E5ED-02E8-D133-8A137D9A0A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3861023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6A2CEF8B-821F-4BD9-49E4-AAE9572E31E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550E979-E504-6C52-C1FE-728EC4B25E3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158410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DB8CB64D-A7C9-FB80-8F20-D05C879459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1E3529-5B6C-3658-A1CB-254693B972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246" y="1407957"/>
            <a:ext cx="11383508" cy="2387600"/>
          </a:xfrm>
          <a:effectLst>
            <a:glow rad="515469">
              <a:schemeClr val="bg1"/>
            </a:glow>
          </a:effectLst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6D526F-65E9-21B5-C3AA-79D88E8CA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246" y="3858758"/>
            <a:ext cx="11383508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68E5D5-63C4-0820-7956-7BB1492CFDB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39136" y="411871"/>
            <a:ext cx="3649274" cy="2387600"/>
          </a:xfrm>
          <a:prstGeom prst="rect">
            <a:avLst/>
          </a:prstGeom>
          <a:effectLst>
            <a:glow rad="680750">
              <a:schemeClr val="bg1"/>
            </a:glo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28D9421-DD26-FA26-FA0F-1EFCD8C70EE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416010" y="6152774"/>
            <a:ext cx="11371744" cy="4345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C8807AC-6D3F-6327-1A21-C3CAD8FBD0E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339697" y="5338284"/>
            <a:ext cx="5512606" cy="573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1572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084B079C-0F1B-0DA5-8F77-FC778B11EE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03F01-EC0E-A20B-0CDE-2CEEE153A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4246" y="3938048"/>
            <a:ext cx="11383508" cy="15001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DABCEA1-F3DB-F2B9-E6F0-7628B43BEA1A}"/>
              </a:ext>
            </a:extLst>
          </p:cNvPr>
          <p:cNvSpPr txBox="1">
            <a:spLocks/>
          </p:cNvSpPr>
          <p:nvPr userDrawn="1"/>
        </p:nvSpPr>
        <p:spPr>
          <a:xfrm>
            <a:off x="404246" y="1472237"/>
            <a:ext cx="11383508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87858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25C98B8-83F9-9037-3497-9D68BAF0D70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26376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12E439F0-A16C-D307-844B-D203B0AB98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C05037-91E7-8F03-9938-8A3A64291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A8C95-DC67-ABDB-DB52-1A3364C9D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46" y="1825625"/>
            <a:ext cx="11383508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E6CF870-34DC-1809-2B2E-8094D717B0F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106928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C00D07-078F-896D-5240-6179B0F17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46" y="365125"/>
            <a:ext cx="1138350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9872C-CB63-8934-385E-39BDD78180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4246" y="1825625"/>
            <a:ext cx="1138350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2EA41CD-D123-1292-B4B6-D09D2F9A06A0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416010" y="6176963"/>
            <a:ext cx="3929054" cy="40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334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4" r:id="rId5"/>
    <p:sldLayoutId id="2147483655" r:id="rId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87858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C00D07-078F-896D-5240-6179B0F17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46" y="365125"/>
            <a:ext cx="1138350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9872C-CB63-8934-385E-39BDD78180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4246" y="1825625"/>
            <a:ext cx="1138350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2EA41CD-D123-1292-B4B6-D09D2F9A06A0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416010" y="6176963"/>
            <a:ext cx="3929054" cy="40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82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87858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5788C-232D-8EF8-C79F-8601870960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0903" y="2661370"/>
            <a:ext cx="11775080" cy="1367291"/>
          </a:xfrm>
        </p:spPr>
        <p:txBody>
          <a:bodyPr>
            <a:normAutofit/>
          </a:bodyPr>
          <a:lstStyle/>
          <a:p>
            <a:r>
              <a:rPr lang="en-GB" sz="4000" dirty="0"/>
              <a:t>Video Interviewing in the European Social Survey: A Post-Pandemic View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C1D7D99-5872-8410-51A8-8DD659BBDE87}"/>
              </a:ext>
            </a:extLst>
          </p:cNvPr>
          <p:cNvSpPr txBox="1">
            <a:spLocks/>
          </p:cNvSpPr>
          <p:nvPr/>
        </p:nvSpPr>
        <p:spPr>
          <a:xfrm>
            <a:off x="310903" y="4028661"/>
            <a:ext cx="11579294" cy="1196819"/>
          </a:xfrm>
          <a:prstGeom prst="rect">
            <a:avLst/>
          </a:prstGeom>
          <a:effectLst>
            <a:glow rad="515469">
              <a:schemeClr val="bg1"/>
            </a:glo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87858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>
                <a:solidFill>
                  <a:srgbClr val="212529"/>
                </a:solidFill>
              </a:rPr>
              <a:t>Helena Koerber </a:t>
            </a:r>
            <a:r>
              <a:rPr lang="en-GB" sz="2000" b="0" dirty="0">
                <a:solidFill>
                  <a:srgbClr val="212529"/>
                </a:solidFill>
              </a:rPr>
              <a:t>– </a:t>
            </a:r>
            <a:r>
              <a:rPr lang="en-GB" sz="2000" b="0" i="1" dirty="0">
                <a:solidFill>
                  <a:srgbClr val="212529"/>
                </a:solidFill>
              </a:rPr>
              <a:t>Presenting Author (Centre for Longitudinal Studies, UCL)</a:t>
            </a:r>
          </a:p>
          <a:p>
            <a:r>
              <a:rPr lang="en-GB" sz="2000" dirty="0">
                <a:solidFill>
                  <a:srgbClr val="212529"/>
                </a:solidFill>
              </a:rPr>
              <a:t>Tim Hanson </a:t>
            </a:r>
            <a:r>
              <a:rPr lang="en-GB" sz="2000" b="0" dirty="0">
                <a:solidFill>
                  <a:srgbClr val="212529"/>
                </a:solidFill>
              </a:rPr>
              <a:t>(City St George)</a:t>
            </a:r>
            <a:br>
              <a:rPr lang="en-GB" sz="2000" dirty="0"/>
            </a:br>
            <a:r>
              <a:rPr lang="en-GB" sz="2000" dirty="0">
                <a:solidFill>
                  <a:srgbClr val="212529"/>
                </a:solidFill>
              </a:rPr>
              <a:t>Matt Brown </a:t>
            </a:r>
            <a:r>
              <a:rPr lang="en-GB" sz="2000" b="0" dirty="0">
                <a:solidFill>
                  <a:srgbClr val="212529"/>
                </a:solidFill>
              </a:rPr>
              <a:t>(Centre for Longitudinal Studies, UCL)</a:t>
            </a:r>
            <a:endParaRPr lang="en-GB" sz="2000" b="0" dirty="0"/>
          </a:p>
          <a:p>
            <a:endParaRPr lang="en-GB" sz="1600" b="0" dirty="0"/>
          </a:p>
        </p:txBody>
      </p:sp>
    </p:spTree>
    <p:extLst>
      <p:ext uri="{BB962C8B-B14F-4D97-AF65-F5344CB8AC3E}">
        <p14:creationId xmlns:p14="http://schemas.microsoft.com/office/powerpoint/2010/main" val="2682142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470"/>
    </mc:Choice>
    <mc:Fallback xmlns="">
      <p:transition spd="slow" advTm="2547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591607D-E413-3733-E8EE-756A2EFD0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216C3-9F4F-6982-3D76-5F232950E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5F7D0-D9A7-EDD2-1EFE-FF631A442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46" y="1690688"/>
            <a:ext cx="11383508" cy="4296754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n-GB" sz="2200" b="1" dirty="0">
                <a:latin typeface="+mj-lt"/>
              </a:rPr>
              <a:t>1. Prevalence varies across countries </a:t>
            </a:r>
          </a:p>
          <a:p>
            <a:pPr lvl="1"/>
            <a:r>
              <a:rPr lang="en-GB" sz="2200" dirty="0">
                <a:latin typeface="+mj-lt"/>
              </a:rPr>
              <a:t>High uptake in Nordic countries </a:t>
            </a:r>
          </a:p>
          <a:p>
            <a:pPr lvl="1"/>
            <a:r>
              <a:rPr lang="en-GB" sz="2200" dirty="0">
                <a:latin typeface="+mj-lt"/>
              </a:rPr>
              <a:t>Low uptake in other countries (including UK) </a:t>
            </a:r>
          </a:p>
          <a:p>
            <a:pPr marL="457200" lvl="1" indent="0">
              <a:buNone/>
            </a:pPr>
            <a:endParaRPr lang="en-GB" sz="2200" b="1" dirty="0">
              <a:latin typeface="+mj-lt"/>
            </a:endParaRPr>
          </a:p>
          <a:p>
            <a:pPr marL="457200" lvl="1" indent="0">
              <a:buNone/>
            </a:pPr>
            <a:r>
              <a:rPr lang="en-GB" sz="2200" b="1" dirty="0">
                <a:latin typeface="+mj-lt"/>
              </a:rPr>
              <a:t>2. Selectivity persists</a:t>
            </a:r>
          </a:p>
          <a:p>
            <a:pPr marL="457200" lvl="1" indent="0">
              <a:buNone/>
            </a:pPr>
            <a:r>
              <a:rPr lang="en-GB" sz="2200" dirty="0">
                <a:latin typeface="+mj-lt"/>
              </a:rPr>
              <a:t>Video interviewing continues to attract: </a:t>
            </a:r>
          </a:p>
          <a:p>
            <a:pPr lvl="1"/>
            <a:r>
              <a:rPr lang="en-GB" sz="2200" dirty="0">
                <a:latin typeface="+mj-lt"/>
              </a:rPr>
              <a:t>Younger </a:t>
            </a:r>
          </a:p>
          <a:p>
            <a:pPr lvl="1"/>
            <a:r>
              <a:rPr lang="en-GB" sz="2200" dirty="0">
                <a:latin typeface="+mj-lt"/>
              </a:rPr>
              <a:t>Working respondents </a:t>
            </a:r>
          </a:p>
          <a:p>
            <a:pPr lvl="1"/>
            <a:r>
              <a:rPr lang="en-GB" sz="2200" dirty="0"/>
              <a:t>More educated; even more so than in ESS-10 </a:t>
            </a:r>
            <a:endParaRPr lang="en-GB" sz="2200" dirty="0">
              <a:latin typeface="+mj-lt"/>
            </a:endParaRPr>
          </a:p>
          <a:p>
            <a:pPr marL="457200" lvl="1" indent="0">
              <a:buNone/>
            </a:pPr>
            <a:endParaRPr lang="en-GB" sz="2200" dirty="0">
              <a:latin typeface="+mj-lt"/>
            </a:endParaRPr>
          </a:p>
          <a:p>
            <a:pPr marL="457200" lvl="1" indent="0">
              <a:buNone/>
            </a:pPr>
            <a:r>
              <a:rPr lang="en-GB" sz="2200" b="1" dirty="0">
                <a:latin typeface="+mj-lt"/>
              </a:rPr>
              <a:t>3. Data quality remains similar to in-person interviews </a:t>
            </a:r>
          </a:p>
          <a:p>
            <a:pPr lvl="1"/>
            <a:r>
              <a:rPr lang="en-GB" sz="2200" dirty="0">
                <a:latin typeface="+mj-lt"/>
              </a:rPr>
              <a:t>Responses are comparable to in-person interviews </a:t>
            </a:r>
          </a:p>
          <a:p>
            <a:pPr lvl="1"/>
            <a:endParaRPr lang="en-GB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7040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911"/>
    </mc:Choice>
    <mc:Fallback xmlns="">
      <p:transition spd="slow" advTm="2791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9698B73-07C0-C47B-2E19-6C55A020D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9F842-BEFD-356C-0BE7-827F549BE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Implications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1F65-F5A8-9EEB-5DA3-45C474DCE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46" y="1527402"/>
            <a:ext cx="11383508" cy="4296754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n-GB" sz="2200" b="1" dirty="0">
                <a:latin typeface="+mj-lt"/>
              </a:rPr>
              <a:t>Implications for survey design</a:t>
            </a:r>
          </a:p>
          <a:p>
            <a:pPr lvl="1"/>
            <a:r>
              <a:rPr lang="en-GB" sz="2200" dirty="0">
                <a:latin typeface="+mj-lt"/>
              </a:rPr>
              <a:t>Video interviewing can be integrated into mixed-mode surveys </a:t>
            </a:r>
          </a:p>
          <a:p>
            <a:pPr lvl="1"/>
            <a:r>
              <a:rPr lang="en-GB" sz="2200" dirty="0">
                <a:latin typeface="+mj-lt"/>
              </a:rPr>
              <a:t>However, uptake remains limited and selective </a:t>
            </a:r>
          </a:p>
          <a:p>
            <a:pPr lvl="1"/>
            <a:r>
              <a:rPr lang="en-GB" sz="2200" dirty="0">
                <a:latin typeface="+mj-lt"/>
              </a:rPr>
              <a:t>Video interviews should be viewed as a supplement rather than replacement for in-person</a:t>
            </a:r>
          </a:p>
          <a:p>
            <a:pPr marL="457200" lvl="1" indent="0">
              <a:buNone/>
            </a:pPr>
            <a:endParaRPr lang="en-GB" sz="2200" dirty="0">
              <a:latin typeface="+mj-lt"/>
            </a:endParaRPr>
          </a:p>
          <a:p>
            <a:pPr marL="457200" lvl="1" indent="0">
              <a:buNone/>
            </a:pPr>
            <a:r>
              <a:rPr lang="en-GB" sz="2200" b="1" dirty="0">
                <a:latin typeface="+mj-lt"/>
              </a:rPr>
              <a:t>Key operational lessons: </a:t>
            </a:r>
          </a:p>
          <a:p>
            <a:pPr lvl="1"/>
            <a:r>
              <a:rPr lang="en-GB" sz="2200" dirty="0">
                <a:latin typeface="+mj-lt"/>
              </a:rPr>
              <a:t>Remote contact </a:t>
            </a:r>
          </a:p>
          <a:p>
            <a:pPr lvl="1"/>
            <a:r>
              <a:rPr lang="en-GB" sz="2200" dirty="0">
                <a:latin typeface="+mj-lt"/>
              </a:rPr>
              <a:t>Clear communication of video option is important </a:t>
            </a:r>
          </a:p>
          <a:p>
            <a:pPr lvl="1"/>
            <a:endParaRPr lang="en-GB" sz="2200" dirty="0">
              <a:latin typeface="+mj-lt"/>
            </a:endParaRPr>
          </a:p>
          <a:p>
            <a:pPr marL="457200" lvl="1" indent="0">
              <a:buNone/>
            </a:pPr>
            <a:r>
              <a:rPr lang="en-GB" sz="2200" b="1" dirty="0">
                <a:latin typeface="+mj-lt"/>
              </a:rPr>
              <a:t>Overall: </a:t>
            </a:r>
          </a:p>
          <a:p>
            <a:pPr marL="457200" lvl="1" indent="0">
              <a:buNone/>
            </a:pPr>
            <a:r>
              <a:rPr lang="en-GB" sz="2200" dirty="0">
                <a:latin typeface="+mj-lt"/>
              </a:rPr>
              <a:t>Video interviewing represents a methodologically viable but selective survey mode in post-pandemic fieldwork</a:t>
            </a:r>
          </a:p>
        </p:txBody>
      </p:sp>
    </p:spTree>
    <p:extLst>
      <p:ext uri="{BB962C8B-B14F-4D97-AF65-F5344CB8AC3E}">
        <p14:creationId xmlns:p14="http://schemas.microsoft.com/office/powerpoint/2010/main" val="150808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911"/>
    </mc:Choice>
    <mc:Fallback xmlns="">
      <p:transition spd="slow" advTm="2791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09347-9FA8-101C-7875-A4FF43C80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0E2CE-7533-7D81-8FA0-F8FB009942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0903" y="3429000"/>
            <a:ext cx="11775080" cy="1367291"/>
          </a:xfrm>
        </p:spPr>
        <p:txBody>
          <a:bodyPr>
            <a:normAutofit/>
          </a:bodyPr>
          <a:lstStyle/>
          <a:p>
            <a:r>
              <a:rPr lang="en-GB" sz="4000" dirty="0"/>
              <a:t>Thank you for your attention! </a:t>
            </a:r>
            <a:br>
              <a:rPr lang="en-GB" sz="4000" dirty="0"/>
            </a:br>
            <a:endParaRPr lang="en-GB" sz="4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BC338A-C192-2D7C-478D-8F930611C132}"/>
              </a:ext>
            </a:extLst>
          </p:cNvPr>
          <p:cNvSpPr txBox="1">
            <a:spLocks/>
          </p:cNvSpPr>
          <p:nvPr/>
        </p:nvSpPr>
        <p:spPr>
          <a:xfrm>
            <a:off x="357574" y="4028661"/>
            <a:ext cx="11383508" cy="1010241"/>
          </a:xfrm>
          <a:prstGeom prst="rect">
            <a:avLst/>
          </a:prstGeom>
          <a:effectLst>
            <a:glow rad="515469">
              <a:schemeClr val="bg1"/>
            </a:glo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878589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1600" b="0" dirty="0"/>
          </a:p>
        </p:txBody>
      </p:sp>
    </p:spTree>
    <p:extLst>
      <p:ext uri="{BB962C8B-B14F-4D97-AF65-F5344CB8AC3E}">
        <p14:creationId xmlns:p14="http://schemas.microsoft.com/office/powerpoint/2010/main" val="3135516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A3A766C-B196-87F8-CF8F-A025AF1F8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015B943-FAFD-0A96-050D-336C6766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46" y="365125"/>
            <a:ext cx="11383508" cy="1325563"/>
          </a:xfrm>
        </p:spPr>
        <p:txBody>
          <a:bodyPr/>
          <a:lstStyle/>
          <a:p>
            <a:r>
              <a:rPr lang="en-GB" dirty="0"/>
              <a:t>Motivation 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9E14B2F-D014-E7D7-E842-B28A3BBCB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46" y="1690689"/>
            <a:ext cx="11383508" cy="4456112"/>
          </a:xfrm>
        </p:spPr>
        <p:txBody>
          <a:bodyPr>
            <a:noAutofit/>
          </a:bodyPr>
          <a:lstStyle/>
          <a:p>
            <a:r>
              <a:rPr lang="en-GB" sz="2600" dirty="0">
                <a:latin typeface="+mj-lt"/>
              </a:rPr>
              <a:t>In-person interviews traditionally seen as the gold standard in survey research </a:t>
            </a:r>
          </a:p>
          <a:p>
            <a:r>
              <a:rPr lang="en-GB" sz="2600" dirty="0">
                <a:latin typeface="+mj-lt"/>
              </a:rPr>
              <a:t>During COVID-19, many surveys adopted live video interviewing </a:t>
            </a:r>
          </a:p>
          <a:p>
            <a:r>
              <a:rPr lang="en-GB" sz="2600" dirty="0">
                <a:latin typeface="+mj-lt"/>
              </a:rPr>
              <a:t>Evidence during the pandemic suggested: </a:t>
            </a:r>
          </a:p>
          <a:p>
            <a:pPr lvl="1"/>
            <a:r>
              <a:rPr lang="en-GB" sz="2200" dirty="0">
                <a:latin typeface="+mj-lt"/>
              </a:rPr>
              <a:t>Limited uptake (Durrant et al., 2024; Hanson et al., 2024) </a:t>
            </a:r>
          </a:p>
          <a:p>
            <a:pPr lvl="1"/>
            <a:r>
              <a:rPr lang="en-GB" sz="2200" dirty="0">
                <a:latin typeface="+mj-lt"/>
              </a:rPr>
              <a:t>Selective respondent groups (Durrant et al., 2024; Hanson et al., 2024) </a:t>
            </a:r>
          </a:p>
          <a:p>
            <a:pPr lvl="1"/>
            <a:r>
              <a:rPr lang="en-GB" sz="2200" dirty="0">
                <a:latin typeface="+mj-lt"/>
              </a:rPr>
              <a:t>Broadly comparable data quality (Asensio et al., 2025; Kocar et al., 2025) </a:t>
            </a:r>
          </a:p>
          <a:p>
            <a:pPr marL="0" indent="0">
              <a:buNone/>
            </a:pPr>
            <a:r>
              <a:rPr lang="en-GB" sz="2600" b="1" dirty="0">
                <a:latin typeface="+mj-lt"/>
              </a:rPr>
              <a:t>However: </a:t>
            </a:r>
          </a:p>
          <a:p>
            <a:pPr marL="0" indent="0">
              <a:buNone/>
            </a:pPr>
            <a:r>
              <a:rPr lang="en-GB" sz="2600" b="1" dirty="0">
                <a:latin typeface="+mj-lt"/>
              </a:rPr>
              <a:t>Do these patterns persist beyond the pandemic? </a:t>
            </a:r>
          </a:p>
        </p:txBody>
      </p:sp>
    </p:spTree>
    <p:extLst>
      <p:ext uri="{BB962C8B-B14F-4D97-AF65-F5344CB8AC3E}">
        <p14:creationId xmlns:p14="http://schemas.microsoft.com/office/powerpoint/2010/main" val="1424192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072"/>
    </mc:Choice>
    <mc:Fallback xmlns="">
      <p:transition spd="slow" advTm="24072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E6382CC-C6A8-3EC9-0C8B-DA64CF0B2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05ACB-0756-0A35-F14F-220F310EF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European Social Survey 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99660-E77E-F485-166B-09D04E59E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46" y="1825626"/>
            <a:ext cx="11383508" cy="4161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600" b="1" dirty="0">
                <a:latin typeface="+mj-lt"/>
              </a:rPr>
              <a:t>European Social Survey (ESS) </a:t>
            </a:r>
          </a:p>
          <a:p>
            <a:r>
              <a:rPr lang="en-GB" sz="2600" dirty="0">
                <a:latin typeface="+mj-lt"/>
              </a:rPr>
              <a:t>Cross-national probability survey </a:t>
            </a:r>
          </a:p>
          <a:p>
            <a:r>
              <a:rPr lang="en-GB" sz="2600" dirty="0">
                <a:latin typeface="+mj-lt"/>
              </a:rPr>
              <a:t>Traditionally used in-person interviews </a:t>
            </a:r>
          </a:p>
          <a:p>
            <a:pPr marL="0" indent="0">
              <a:buNone/>
            </a:pPr>
            <a:r>
              <a:rPr lang="en-GB" sz="2600" b="1" dirty="0">
                <a:latin typeface="+mj-lt"/>
              </a:rPr>
              <a:t>ESS Round 10 (2020 – 2022)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600" dirty="0">
                <a:latin typeface="+mj-lt"/>
              </a:rPr>
              <a:t>Video interviewing introduced as complementary mode during the pandemic </a:t>
            </a:r>
          </a:p>
          <a:p>
            <a:pPr marL="0" indent="0">
              <a:buNone/>
            </a:pPr>
            <a:r>
              <a:rPr lang="en-GB" sz="2600" b="1" dirty="0">
                <a:latin typeface="+mj-lt"/>
              </a:rPr>
              <a:t>ESS Round 11 (2023 – 2024)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600" dirty="0">
                <a:latin typeface="+mj-lt"/>
              </a:rPr>
              <a:t> First ESS round conducted after pandemic restrictions ended</a:t>
            </a:r>
          </a:p>
          <a:p>
            <a:pPr marL="0" indent="0">
              <a:buNone/>
            </a:pPr>
            <a:r>
              <a:rPr lang="en-GB" sz="2600" dirty="0">
                <a:latin typeface="+mj-lt"/>
              </a:rPr>
              <a:t>Do earlier findings replicate under normal fieldwork conditions? </a:t>
            </a:r>
          </a:p>
        </p:txBody>
      </p:sp>
    </p:spTree>
    <p:extLst>
      <p:ext uri="{BB962C8B-B14F-4D97-AF65-F5344CB8AC3E}">
        <p14:creationId xmlns:p14="http://schemas.microsoft.com/office/powerpoint/2010/main" val="242431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911"/>
    </mc:Choice>
    <mc:Fallback xmlns="">
      <p:transition spd="slow" advTm="2791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1A5622A-4F7B-8803-2DE7-C980A1D17D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FD850-2FD9-7778-7713-EF564853E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Research Questions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C7E0D-40EC-2E8D-1614-01600E0F8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46" y="1825625"/>
            <a:ext cx="11383508" cy="4111712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GB" sz="2200" dirty="0">
              <a:latin typeface="+mj-lt"/>
            </a:endParaRPr>
          </a:p>
          <a:p>
            <a:pPr marL="457200" lvl="1" indent="0">
              <a:buNone/>
            </a:pPr>
            <a:r>
              <a:rPr lang="en-GB" sz="2200" b="1" dirty="0">
                <a:latin typeface="+mj-lt"/>
              </a:rPr>
              <a:t>Research Questions: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200" b="1" dirty="0">
                <a:latin typeface="+mj-lt"/>
              </a:rPr>
              <a:t>Prevalence: </a:t>
            </a:r>
            <a:r>
              <a:rPr lang="en-GB" sz="2200" dirty="0">
                <a:latin typeface="+mj-lt"/>
              </a:rPr>
              <a:t>How widely is video interviewing used across countries?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200" b="1" dirty="0">
                <a:latin typeface="+mj-lt"/>
              </a:rPr>
              <a:t>Sample composition</a:t>
            </a:r>
            <a:r>
              <a:rPr lang="en-GB" sz="2200" dirty="0">
                <a:latin typeface="+mj-lt"/>
              </a:rPr>
              <a:t>: Do video interviews attract different respondents?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200" b="1" dirty="0">
                <a:latin typeface="+mj-lt"/>
              </a:rPr>
              <a:t>Data quality</a:t>
            </a:r>
            <a:r>
              <a:rPr lang="en-GB" sz="2200" dirty="0">
                <a:latin typeface="+mj-lt"/>
              </a:rPr>
              <a:t>: Are video interviews comparable to in-person interviews? </a:t>
            </a:r>
          </a:p>
          <a:p>
            <a:pPr marL="457200" lvl="1" indent="0">
              <a:buNone/>
            </a:pPr>
            <a:endParaRPr lang="en-GB" sz="2200" dirty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200" dirty="0">
                <a:latin typeface="+mj-lt"/>
              </a:rPr>
              <a:t> How do the results compare to ESS round 10 (pandemic period)?</a:t>
            </a:r>
          </a:p>
        </p:txBody>
      </p:sp>
    </p:spTree>
    <p:extLst>
      <p:ext uri="{BB962C8B-B14F-4D97-AF65-F5344CB8AC3E}">
        <p14:creationId xmlns:p14="http://schemas.microsoft.com/office/powerpoint/2010/main" val="360299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415"/>
    </mc:Choice>
    <mc:Fallback xmlns="">
      <p:transition spd="slow" advTm="28415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99BFF76-1407-E9C7-0FC9-70436E064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6289E-CE1F-C68B-C0B0-FEEA5E444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Measures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20F77-F486-40FC-D63C-1E804DFC5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46" y="1690688"/>
            <a:ext cx="11383508" cy="4296754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GB" sz="2600" b="1" dirty="0">
                <a:latin typeface="+mj-lt"/>
              </a:rPr>
              <a:t>Prevalence (all countries offering video interviews)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Share of completed interviews conducted via video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Cross-national comparison</a:t>
            </a:r>
            <a:endParaRPr lang="en-GB" sz="2600" dirty="0">
              <a:latin typeface="+mj-lt"/>
            </a:endParaRPr>
          </a:p>
          <a:p>
            <a:pPr marL="514350" indent="-514350">
              <a:buAutoNum type="arabicPeriod"/>
            </a:pPr>
            <a:r>
              <a:rPr lang="en-GB" sz="2600" b="1" dirty="0">
                <a:latin typeface="+mj-lt"/>
              </a:rPr>
              <a:t>Sample composition (countries with highest uptake) </a:t>
            </a:r>
          </a:p>
          <a:p>
            <a:pPr lvl="1"/>
            <a:r>
              <a:rPr lang="en-GB" sz="2200" dirty="0">
                <a:latin typeface="+mj-lt"/>
              </a:rPr>
              <a:t>Age, Education, working, household size, gender, partnership, migrant background  </a:t>
            </a:r>
          </a:p>
          <a:p>
            <a:pPr marL="514350" indent="-514350">
              <a:buAutoNum type="arabicPeriod"/>
            </a:pPr>
            <a:r>
              <a:rPr lang="en-GB" sz="2600" b="1" dirty="0">
                <a:latin typeface="+mj-lt"/>
              </a:rPr>
              <a:t>Data quality indicators (countries with highest uptake) </a:t>
            </a:r>
          </a:p>
          <a:p>
            <a:pPr lvl="1"/>
            <a:r>
              <a:rPr lang="en-GB" sz="2200" dirty="0">
                <a:latin typeface="+mj-lt"/>
              </a:rPr>
              <a:t>Interviewer assessment of respondent behaviour </a:t>
            </a:r>
          </a:p>
          <a:p>
            <a:pPr lvl="1"/>
            <a:r>
              <a:rPr lang="en-GB" sz="2200" dirty="0">
                <a:latin typeface="+mj-lt"/>
              </a:rPr>
              <a:t>Interview duration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b="1" dirty="0"/>
              <a:t>21-item Schwartz Human Values Scale</a:t>
            </a:r>
          </a:p>
          <a:p>
            <a:pPr lvl="1"/>
            <a:r>
              <a:rPr lang="en-GB" sz="2200" dirty="0">
                <a:latin typeface="+mj-lt"/>
              </a:rPr>
              <a:t>Item nonresponse </a:t>
            </a:r>
          </a:p>
          <a:p>
            <a:pPr lvl="1"/>
            <a:r>
              <a:rPr lang="en-GB" sz="2200" dirty="0" err="1">
                <a:latin typeface="+mj-lt"/>
              </a:rPr>
              <a:t>Straightlining</a:t>
            </a:r>
            <a:endParaRPr lang="en-GB" sz="2200" dirty="0">
              <a:latin typeface="+mj-lt"/>
            </a:endParaRPr>
          </a:p>
          <a:p>
            <a:pPr marL="457200" lvl="1" indent="0">
              <a:buNone/>
            </a:pPr>
            <a:endParaRPr lang="en-GB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94875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911"/>
    </mc:Choice>
    <mc:Fallback xmlns="">
      <p:transition spd="slow" advTm="2791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E8F6451-8CF0-57A4-FD76-03D2D4595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2E486-FE59-83F8-4D04-6CE3E562D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Results: Prevalence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AAA7D-48F1-EF95-890F-1456B8C97B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46" y="1722207"/>
            <a:ext cx="11193008" cy="4277540"/>
          </a:xfrm>
        </p:spPr>
        <p:txBody>
          <a:bodyPr>
            <a:noAutofit/>
          </a:bodyPr>
          <a:lstStyle/>
          <a:p>
            <a:r>
              <a:rPr lang="en-GB" sz="2200" dirty="0"/>
              <a:t>10 countries offered Video interviews in ESS-11 </a:t>
            </a:r>
          </a:p>
          <a:p>
            <a:r>
              <a:rPr lang="en-GB" sz="2200" dirty="0"/>
              <a:t>Highest uptake in Nordic countries</a:t>
            </a:r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endParaRPr lang="en-GB" sz="2200" dirty="0"/>
          </a:p>
          <a:p>
            <a:endParaRPr lang="en-GB" sz="2200" dirty="0"/>
          </a:p>
          <a:p>
            <a:r>
              <a:rPr lang="en-GB" sz="2200" dirty="0"/>
              <a:t>Other countries &lt;5% video interviews </a:t>
            </a:r>
          </a:p>
          <a:p>
            <a:pPr marL="0" indent="0">
              <a:buNone/>
            </a:pPr>
            <a:endParaRPr lang="en-GB" sz="22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A0CC8A4-F32E-DB63-A01A-1E0313D372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802899"/>
              </p:ext>
            </p:extLst>
          </p:nvPr>
        </p:nvGraphicFramePr>
        <p:xfrm>
          <a:off x="707570" y="2558144"/>
          <a:ext cx="10482944" cy="27599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74373">
                  <a:extLst>
                    <a:ext uri="{9D8B030D-6E8A-4147-A177-3AD203B41FA5}">
                      <a16:colId xmlns:a16="http://schemas.microsoft.com/office/drawing/2014/main" val="451989582"/>
                    </a:ext>
                  </a:extLst>
                </a:gridCol>
                <a:gridCol w="2525486">
                  <a:extLst>
                    <a:ext uri="{9D8B030D-6E8A-4147-A177-3AD203B41FA5}">
                      <a16:colId xmlns:a16="http://schemas.microsoft.com/office/drawing/2014/main" val="224457720"/>
                    </a:ext>
                  </a:extLst>
                </a:gridCol>
                <a:gridCol w="2917371">
                  <a:extLst>
                    <a:ext uri="{9D8B030D-6E8A-4147-A177-3AD203B41FA5}">
                      <a16:colId xmlns:a16="http://schemas.microsoft.com/office/drawing/2014/main" val="2750628017"/>
                    </a:ext>
                  </a:extLst>
                </a:gridCol>
                <a:gridCol w="3265714">
                  <a:extLst>
                    <a:ext uri="{9D8B030D-6E8A-4147-A177-3AD203B41FA5}">
                      <a16:colId xmlns:a16="http://schemas.microsoft.com/office/drawing/2014/main" val="175192465"/>
                    </a:ext>
                  </a:extLst>
                </a:gridCol>
              </a:tblGrid>
              <a:tr h="652990">
                <a:tc>
                  <a:txBody>
                    <a:bodyPr/>
                    <a:lstStyle/>
                    <a:p>
                      <a:r>
                        <a:rPr lang="en-GB" b="1" dirty="0"/>
                        <a:t>Country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Video interviews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First contact attempt via phone possible?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How Video interview was mentioned in the letter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35276"/>
                  </a:ext>
                </a:extLst>
              </a:tr>
              <a:tr h="366727">
                <a:tc>
                  <a:txBody>
                    <a:bodyPr/>
                    <a:lstStyle/>
                    <a:p>
                      <a:r>
                        <a:rPr lang="en-GB" b="1" dirty="0"/>
                        <a:t>Finland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26.9%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749213"/>
                  </a:ext>
                </a:extLst>
              </a:tr>
              <a:tr h="366727">
                <a:tc>
                  <a:txBody>
                    <a:bodyPr/>
                    <a:lstStyle/>
                    <a:p>
                      <a:r>
                        <a:rPr lang="en-GB" b="1" dirty="0"/>
                        <a:t>Iceland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Preference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179854"/>
                  </a:ext>
                </a:extLst>
              </a:tr>
              <a:tr h="366727">
                <a:tc>
                  <a:txBody>
                    <a:bodyPr/>
                    <a:lstStyle/>
                    <a:p>
                      <a:r>
                        <a:rPr lang="en-GB" b="1" dirty="0"/>
                        <a:t>Norway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48.4%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Preference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221707"/>
                  </a:ext>
                </a:extLst>
              </a:tr>
              <a:tr h="366727">
                <a:tc>
                  <a:txBody>
                    <a:bodyPr/>
                    <a:lstStyle/>
                    <a:p>
                      <a:r>
                        <a:rPr lang="en-GB" b="1" dirty="0"/>
                        <a:t>Sweden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11.9%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Preference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505203"/>
                  </a:ext>
                </a:extLst>
              </a:tr>
              <a:tr h="579760">
                <a:tc>
                  <a:txBody>
                    <a:bodyPr/>
                    <a:lstStyle/>
                    <a:p>
                      <a:r>
                        <a:rPr lang="en-GB" b="1" dirty="0"/>
                        <a:t>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If in-person interview is not possible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271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4875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082"/>
    </mc:Choice>
    <mc:Fallback xmlns="">
      <p:transition spd="slow" advTm="38082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DEE31C9-DFFB-3013-3FD0-C9A00C406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1A248-35D6-0BD0-5580-9B813E852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Results: Sample Composition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D5880FC-D0AC-DA4F-AEF2-0F487DEEF3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8404266"/>
              </p:ext>
            </p:extLst>
          </p:nvPr>
        </p:nvGraphicFramePr>
        <p:xfrm>
          <a:off x="404246" y="2552700"/>
          <a:ext cx="11382368" cy="2026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2796">
                  <a:extLst>
                    <a:ext uri="{9D8B030D-6E8A-4147-A177-3AD203B41FA5}">
                      <a16:colId xmlns:a16="http://schemas.microsoft.com/office/drawing/2014/main" val="3251886406"/>
                    </a:ext>
                  </a:extLst>
                </a:gridCol>
                <a:gridCol w="1422796">
                  <a:extLst>
                    <a:ext uri="{9D8B030D-6E8A-4147-A177-3AD203B41FA5}">
                      <a16:colId xmlns:a16="http://schemas.microsoft.com/office/drawing/2014/main" val="1433826875"/>
                    </a:ext>
                  </a:extLst>
                </a:gridCol>
                <a:gridCol w="1129657">
                  <a:extLst>
                    <a:ext uri="{9D8B030D-6E8A-4147-A177-3AD203B41FA5}">
                      <a16:colId xmlns:a16="http://schemas.microsoft.com/office/drawing/2014/main" val="581626072"/>
                    </a:ext>
                  </a:extLst>
                </a:gridCol>
                <a:gridCol w="1715935">
                  <a:extLst>
                    <a:ext uri="{9D8B030D-6E8A-4147-A177-3AD203B41FA5}">
                      <a16:colId xmlns:a16="http://schemas.microsoft.com/office/drawing/2014/main" val="3419575852"/>
                    </a:ext>
                  </a:extLst>
                </a:gridCol>
                <a:gridCol w="1422796">
                  <a:extLst>
                    <a:ext uri="{9D8B030D-6E8A-4147-A177-3AD203B41FA5}">
                      <a16:colId xmlns:a16="http://schemas.microsoft.com/office/drawing/2014/main" val="3855331765"/>
                    </a:ext>
                  </a:extLst>
                </a:gridCol>
                <a:gridCol w="1422796">
                  <a:extLst>
                    <a:ext uri="{9D8B030D-6E8A-4147-A177-3AD203B41FA5}">
                      <a16:colId xmlns:a16="http://schemas.microsoft.com/office/drawing/2014/main" val="3539861823"/>
                    </a:ext>
                  </a:extLst>
                </a:gridCol>
                <a:gridCol w="1422796">
                  <a:extLst>
                    <a:ext uri="{9D8B030D-6E8A-4147-A177-3AD203B41FA5}">
                      <a16:colId xmlns:a16="http://schemas.microsoft.com/office/drawing/2014/main" val="4200817254"/>
                    </a:ext>
                  </a:extLst>
                </a:gridCol>
                <a:gridCol w="1422796">
                  <a:extLst>
                    <a:ext uri="{9D8B030D-6E8A-4147-A177-3AD203B41FA5}">
                      <a16:colId xmlns:a16="http://schemas.microsoft.com/office/drawing/2014/main" val="13234140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Mode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Mean Age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% Men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% legal partnership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% university educated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% at work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% not born in country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Household size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455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In-person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54.9***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50.9%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47.3%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33.6%***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51.9%***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2.4***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041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Video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44.3***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49.2%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48.2%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57.5%***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78.6%***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2.9***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7936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Total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50.3%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47.6%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41.5%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60.3%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03478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C74796E-472A-4E68-F71F-8B04C9787BA0}"/>
              </a:ext>
            </a:extLst>
          </p:cNvPr>
          <p:cNvSpPr txBox="1"/>
          <p:nvPr/>
        </p:nvSpPr>
        <p:spPr>
          <a:xfrm>
            <a:off x="404246" y="1835333"/>
            <a:ext cx="115740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Countries: </a:t>
            </a:r>
            <a:r>
              <a:rPr lang="en-GB" dirty="0"/>
              <a:t>Finland, Iceland, Norway, Sweden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Note. *</a:t>
            </a:r>
            <a:r>
              <a:rPr lang="en-GB" i="1" dirty="0"/>
              <a:t>p</a:t>
            </a:r>
            <a:r>
              <a:rPr lang="en-GB" dirty="0"/>
              <a:t>&lt;.05, **</a:t>
            </a:r>
            <a:r>
              <a:rPr lang="en-GB" i="1" dirty="0"/>
              <a:t>p</a:t>
            </a:r>
            <a:r>
              <a:rPr lang="en-GB" dirty="0"/>
              <a:t>&lt;.01, ***p&lt;.001. 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356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082"/>
    </mc:Choice>
    <mc:Fallback xmlns="">
      <p:transition spd="slow" advTm="38082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578CB11-86B7-1134-C5EA-7FA192700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46FEB-528E-5187-3232-EDB254836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46" y="633617"/>
            <a:ext cx="11383508" cy="1325563"/>
          </a:xfrm>
        </p:spPr>
        <p:txBody>
          <a:bodyPr/>
          <a:lstStyle/>
          <a:p>
            <a:r>
              <a:rPr lang="en-GB" dirty="0"/>
              <a:t>Results: Video Sample Composition</a:t>
            </a:r>
            <a:br>
              <a:rPr lang="en-GB" dirty="0"/>
            </a:br>
            <a:r>
              <a:rPr lang="en-GB" dirty="0"/>
              <a:t>ESS-10 and ESS-11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A1DE9D1-2212-FE3E-C61A-DDC68F0539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8163503"/>
              </p:ext>
            </p:extLst>
          </p:nvPr>
        </p:nvGraphicFramePr>
        <p:xfrm>
          <a:off x="404246" y="2597489"/>
          <a:ext cx="11382368" cy="19424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2796">
                  <a:extLst>
                    <a:ext uri="{9D8B030D-6E8A-4147-A177-3AD203B41FA5}">
                      <a16:colId xmlns:a16="http://schemas.microsoft.com/office/drawing/2014/main" val="3251886406"/>
                    </a:ext>
                  </a:extLst>
                </a:gridCol>
                <a:gridCol w="1422796">
                  <a:extLst>
                    <a:ext uri="{9D8B030D-6E8A-4147-A177-3AD203B41FA5}">
                      <a16:colId xmlns:a16="http://schemas.microsoft.com/office/drawing/2014/main" val="1433826875"/>
                    </a:ext>
                  </a:extLst>
                </a:gridCol>
                <a:gridCol w="1129657">
                  <a:extLst>
                    <a:ext uri="{9D8B030D-6E8A-4147-A177-3AD203B41FA5}">
                      <a16:colId xmlns:a16="http://schemas.microsoft.com/office/drawing/2014/main" val="581626072"/>
                    </a:ext>
                  </a:extLst>
                </a:gridCol>
                <a:gridCol w="1715935">
                  <a:extLst>
                    <a:ext uri="{9D8B030D-6E8A-4147-A177-3AD203B41FA5}">
                      <a16:colId xmlns:a16="http://schemas.microsoft.com/office/drawing/2014/main" val="3419575852"/>
                    </a:ext>
                  </a:extLst>
                </a:gridCol>
                <a:gridCol w="1422796">
                  <a:extLst>
                    <a:ext uri="{9D8B030D-6E8A-4147-A177-3AD203B41FA5}">
                      <a16:colId xmlns:a16="http://schemas.microsoft.com/office/drawing/2014/main" val="3855331765"/>
                    </a:ext>
                  </a:extLst>
                </a:gridCol>
                <a:gridCol w="1422796">
                  <a:extLst>
                    <a:ext uri="{9D8B030D-6E8A-4147-A177-3AD203B41FA5}">
                      <a16:colId xmlns:a16="http://schemas.microsoft.com/office/drawing/2014/main" val="3539861823"/>
                    </a:ext>
                  </a:extLst>
                </a:gridCol>
                <a:gridCol w="1422796">
                  <a:extLst>
                    <a:ext uri="{9D8B030D-6E8A-4147-A177-3AD203B41FA5}">
                      <a16:colId xmlns:a16="http://schemas.microsoft.com/office/drawing/2014/main" val="4200817254"/>
                    </a:ext>
                  </a:extLst>
                </a:gridCol>
                <a:gridCol w="1422796">
                  <a:extLst>
                    <a:ext uri="{9D8B030D-6E8A-4147-A177-3AD203B41FA5}">
                      <a16:colId xmlns:a16="http://schemas.microsoft.com/office/drawing/2014/main" val="13234140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Mode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Mean Age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% Men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% legal partnership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% university educated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% at work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% not born in country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Household size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455223"/>
                  </a:ext>
                </a:extLst>
              </a:tr>
              <a:tr h="527385">
                <a:tc>
                  <a:txBody>
                    <a:bodyPr/>
                    <a:lstStyle/>
                    <a:p>
                      <a:r>
                        <a:rPr lang="en-GB" b="1" dirty="0"/>
                        <a:t>ESS-10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41.7*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47.4%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44.3%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50.4%***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77.9%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041514"/>
                  </a:ext>
                </a:extLst>
              </a:tr>
              <a:tr h="500642">
                <a:tc>
                  <a:txBody>
                    <a:bodyPr/>
                    <a:lstStyle/>
                    <a:p>
                      <a:r>
                        <a:rPr lang="en-GB" b="1" dirty="0"/>
                        <a:t>ESS-11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44.3*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49.2%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48.2%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57.5%***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78.6%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793685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99802C4-360E-9090-B579-CD29DE90DA11}"/>
              </a:ext>
            </a:extLst>
          </p:cNvPr>
          <p:cNvSpPr txBox="1"/>
          <p:nvPr/>
        </p:nvSpPr>
        <p:spPr>
          <a:xfrm>
            <a:off x="404246" y="2094462"/>
            <a:ext cx="1241184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Countries: </a:t>
            </a:r>
            <a:r>
              <a:rPr lang="en-GB" dirty="0"/>
              <a:t>Finland, Iceland, Norway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Note. *</a:t>
            </a:r>
            <a:r>
              <a:rPr lang="en-GB" i="1" dirty="0"/>
              <a:t>p</a:t>
            </a:r>
            <a:r>
              <a:rPr lang="en-GB" dirty="0"/>
              <a:t>&lt;.05, **</a:t>
            </a:r>
            <a:r>
              <a:rPr lang="en-GB" i="1" dirty="0"/>
              <a:t>p</a:t>
            </a:r>
            <a:r>
              <a:rPr lang="en-GB" dirty="0"/>
              <a:t>&lt;.01, ***p&lt;.001.  </a:t>
            </a:r>
          </a:p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9315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082"/>
    </mc:Choice>
    <mc:Fallback xmlns="">
      <p:transition spd="slow" advTm="38082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BBBEDF8-5EF4-C3A4-A29E-B62330D5E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2D6CE-2D1C-C73E-D30E-02CF2AD87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Results: Data Quality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FA442-5504-1CC8-E1BD-8271A67E0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46" y="1690688"/>
            <a:ext cx="11383508" cy="4296754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n-GB" sz="2200" dirty="0">
                <a:latin typeface="+mj-lt"/>
              </a:rPr>
              <a:t>Across all indicators: </a:t>
            </a:r>
            <a:r>
              <a:rPr lang="en-GB" sz="2200" b="1" dirty="0">
                <a:latin typeface="+mj-lt"/>
              </a:rPr>
              <a:t>Video interviews produced data quality comparable to in-person interviews </a:t>
            </a:r>
          </a:p>
          <a:p>
            <a:pPr marL="457200" lvl="1" indent="0">
              <a:buNone/>
            </a:pPr>
            <a:r>
              <a:rPr lang="en-GB" sz="2000" dirty="0"/>
              <a:t>(sample restricted to comparable respondents: &lt;60, partnered, ≥ secondary education)</a:t>
            </a:r>
          </a:p>
          <a:p>
            <a:pPr marL="457200" lvl="1" indent="0">
              <a:buNone/>
            </a:pPr>
            <a:endParaRPr lang="en-GB" sz="2200" b="1" dirty="0">
              <a:latin typeface="+mj-lt"/>
            </a:endParaRPr>
          </a:p>
          <a:p>
            <a:pPr marL="457200" lvl="1" indent="0">
              <a:buNone/>
            </a:pPr>
            <a:r>
              <a:rPr lang="en-GB" sz="2200" b="1" dirty="0">
                <a:latin typeface="+mj-lt"/>
              </a:rPr>
              <a:t>Findings: </a:t>
            </a:r>
          </a:p>
          <a:p>
            <a:pPr lvl="1"/>
            <a:r>
              <a:rPr lang="en-GB" sz="2200" dirty="0">
                <a:latin typeface="+mj-lt"/>
              </a:rPr>
              <a:t>Similar interviewer assessment of respondent behaviour </a:t>
            </a:r>
          </a:p>
          <a:p>
            <a:pPr lvl="1"/>
            <a:r>
              <a:rPr lang="en-GB" sz="2200" dirty="0">
                <a:latin typeface="+mj-lt"/>
              </a:rPr>
              <a:t>Nearly identical interview duration</a:t>
            </a:r>
          </a:p>
          <a:p>
            <a:pPr lvl="1"/>
            <a:r>
              <a:rPr lang="en-GB" sz="2200" dirty="0">
                <a:latin typeface="+mj-lt"/>
              </a:rPr>
              <a:t>Very low item non-response </a:t>
            </a:r>
          </a:p>
          <a:p>
            <a:pPr lvl="1"/>
            <a:r>
              <a:rPr lang="en-GB" sz="2200" dirty="0">
                <a:latin typeface="+mj-lt"/>
              </a:rPr>
              <a:t>Very low </a:t>
            </a:r>
            <a:r>
              <a:rPr lang="en-GB" sz="2200" dirty="0" err="1">
                <a:latin typeface="+mj-lt"/>
              </a:rPr>
              <a:t>straightlining</a:t>
            </a:r>
            <a:r>
              <a:rPr lang="en-GB" sz="2200" dirty="0">
                <a:latin typeface="+mj-lt"/>
              </a:rPr>
              <a:t> </a:t>
            </a:r>
          </a:p>
          <a:p>
            <a:pPr marL="457200" lvl="1" indent="0">
              <a:buNone/>
            </a:pPr>
            <a:endParaRPr lang="en-GB" sz="2200" dirty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000" dirty="0"/>
              <a:t>Similar results for ESS-10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000" dirty="0"/>
              <a:t>Video interviewing does </a:t>
            </a:r>
            <a:r>
              <a:rPr lang="en-GB" sz="2000" b="1" dirty="0"/>
              <a:t>not reduce response quality</a:t>
            </a:r>
            <a:r>
              <a:rPr lang="en-GB" sz="2000" dirty="0"/>
              <a:t> </a:t>
            </a:r>
            <a:endParaRPr lang="en-GB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889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911"/>
    </mc:Choice>
    <mc:Fallback xmlns="">
      <p:transition spd="slow" advTm="27911"/>
    </mc:Fallback>
  </mc:AlternateContent>
</p:sld>
</file>

<file path=ppt/theme/theme1.xml><?xml version="1.0" encoding="utf-8"?>
<a:theme xmlns:a="http://schemas.openxmlformats.org/drawingml/2006/main" name="Office Theme">
  <a:themeElements>
    <a:clrScheme name="Survey Futures">
      <a:dk1>
        <a:srgbClr val="1E1E1E"/>
      </a:dk1>
      <a:lt1>
        <a:srgbClr val="FFFFFF"/>
      </a:lt1>
      <a:dk2>
        <a:srgbClr val="1E1E1E"/>
      </a:dk2>
      <a:lt2>
        <a:srgbClr val="F0F0F0"/>
      </a:lt2>
      <a:accent1>
        <a:srgbClr val="E41936"/>
      </a:accent1>
      <a:accent2>
        <a:srgbClr val="B1D232"/>
      </a:accent2>
      <a:accent3>
        <a:srgbClr val="782A8F"/>
      </a:accent3>
      <a:accent4>
        <a:srgbClr val="FFC10C"/>
      </a:accent4>
      <a:accent5>
        <a:srgbClr val="00928F"/>
      </a:accent5>
      <a:accent6>
        <a:srgbClr val="F0F0F0"/>
      </a:accent6>
      <a:hlink>
        <a:srgbClr val="0011A6"/>
      </a:hlink>
      <a:folHlink>
        <a:srgbClr val="499FD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Survey Futures">
      <a:dk1>
        <a:srgbClr val="1E1E1E"/>
      </a:dk1>
      <a:lt1>
        <a:srgbClr val="FFFFFF"/>
      </a:lt1>
      <a:dk2>
        <a:srgbClr val="1E1E1E"/>
      </a:dk2>
      <a:lt2>
        <a:srgbClr val="F0F0F0"/>
      </a:lt2>
      <a:accent1>
        <a:srgbClr val="E41936"/>
      </a:accent1>
      <a:accent2>
        <a:srgbClr val="B1D232"/>
      </a:accent2>
      <a:accent3>
        <a:srgbClr val="782A8F"/>
      </a:accent3>
      <a:accent4>
        <a:srgbClr val="FFC10C"/>
      </a:accent4>
      <a:accent5>
        <a:srgbClr val="00928F"/>
      </a:accent5>
      <a:accent6>
        <a:srgbClr val="F0F0F0"/>
      </a:accent6>
      <a:hlink>
        <a:srgbClr val="0011A6"/>
      </a:hlink>
      <a:folHlink>
        <a:srgbClr val="499FD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80F8C92C92B2408D09F0CBD604DB7D" ma:contentTypeVersion="10" ma:contentTypeDescription="Create a new document." ma:contentTypeScope="" ma:versionID="43a346ebae6ffb1a478170f6beb397ba">
  <xsd:schema xmlns:xsd="http://www.w3.org/2001/XMLSchema" xmlns:xs="http://www.w3.org/2001/XMLSchema" xmlns:p="http://schemas.microsoft.com/office/2006/metadata/properties" xmlns:ns2="3083eb71-c1d6-4974-97e5-9ae357e598a0" xmlns:ns3="94279284-d7f8-4ed7-ab57-ee9bb147e38e" targetNamespace="http://schemas.microsoft.com/office/2006/metadata/properties" ma:root="true" ma:fieldsID="43f92d4a9618363f700d18c3a23366e7" ns2:_="" ns3:_="">
    <xsd:import namespace="3083eb71-c1d6-4974-97e5-9ae357e598a0"/>
    <xsd:import namespace="94279284-d7f8-4ed7-ab57-ee9bb147e38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83eb71-c1d6-4974-97e5-9ae357e598a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279284-d7f8-4ed7-ab57-ee9bb147e3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2E1CAB-8445-435B-BE5C-D7DA8F5D85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B4D5E4F-C016-4D3E-806F-0F27068CC080}">
  <ds:schemaRefs>
    <ds:schemaRef ds:uri="http://schemas.microsoft.com/office/infopath/2007/PartnerControls"/>
    <ds:schemaRef ds:uri="http://purl.org/dc/dcmitype/"/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elements/1.1/"/>
    <ds:schemaRef ds:uri="3083eb71-c1d6-4974-97e5-9ae357e598a0"/>
    <ds:schemaRef ds:uri="http://schemas.openxmlformats.org/package/2006/metadata/core-properties"/>
    <ds:schemaRef ds:uri="94279284-d7f8-4ed7-ab57-ee9bb147e38e"/>
  </ds:schemaRefs>
</ds:datastoreItem>
</file>

<file path=customXml/itemProps3.xml><?xml version="1.0" encoding="utf-8"?>
<ds:datastoreItem xmlns:ds="http://schemas.openxmlformats.org/officeDocument/2006/customXml" ds:itemID="{5C9F1EBD-AA78-4CB6-BFE5-D2B77A4D7C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83eb71-c1d6-4974-97e5-9ae357e598a0"/>
    <ds:schemaRef ds:uri="94279284-d7f8-4ed7-ab57-ee9bb147e3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1faf88fe-a998-4c5b-93c9-210a11d9a5c2}" enabled="0" method="" siteId="{1faf88fe-a998-4c5b-93c9-210a11d9a5c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18277</TotalTime>
  <Words>811</Words>
  <Application>Microsoft Office PowerPoint</Application>
  <PresentationFormat>Widescreen</PresentationFormat>
  <Paragraphs>197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Wingdings</vt:lpstr>
      <vt:lpstr>Office Theme</vt:lpstr>
      <vt:lpstr>1_Office Theme</vt:lpstr>
      <vt:lpstr>Video Interviewing in the European Social Survey: A Post-Pandemic View</vt:lpstr>
      <vt:lpstr>Motivation </vt:lpstr>
      <vt:lpstr>The European Social Survey  </vt:lpstr>
      <vt:lpstr>Research Questions </vt:lpstr>
      <vt:lpstr>Measures  </vt:lpstr>
      <vt:lpstr>Results: Prevalence </vt:lpstr>
      <vt:lpstr>Results: Sample Composition</vt:lpstr>
      <vt:lpstr>Results: Video Sample Composition ESS-10 and ESS-11 </vt:lpstr>
      <vt:lpstr>Results: Data Quality  </vt:lpstr>
      <vt:lpstr>Conclusion   </vt:lpstr>
      <vt:lpstr>Implications    </vt:lpstr>
      <vt:lpstr>Thank you for your attention!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Nine Rogers</dc:creator>
  <cp:lastModifiedBy>Helena Koerber</cp:lastModifiedBy>
  <cp:revision>29</cp:revision>
  <dcterms:created xsi:type="dcterms:W3CDTF">2023-06-20T13:49:35Z</dcterms:created>
  <dcterms:modified xsi:type="dcterms:W3CDTF">2026-03-24T09:54:38Z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0x010100AD80F8C92C92B2408D09F0CBD604DB7D</vt:lpwstr>
  </property>
</Properties>
</file>