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4"/>
    <p:sldMasterId id="2147483656" r:id="rId5"/>
  </p:sldMasterIdLst>
  <p:notesMasterIdLst>
    <p:notesMasterId r:id="rId18"/>
  </p:notesMasterIdLst>
  <p:handoutMasterIdLst>
    <p:handoutMasterId r:id="rId19"/>
  </p:handoutMasterIdLst>
  <p:sldIdLst>
    <p:sldId id="298" r:id="rId6"/>
    <p:sldId id="259" r:id="rId7"/>
    <p:sldId id="301" r:id="rId8"/>
    <p:sldId id="302" r:id="rId9"/>
    <p:sldId id="303" r:id="rId10"/>
    <p:sldId id="304" r:id="rId11"/>
    <p:sldId id="305" r:id="rId12"/>
    <p:sldId id="307" r:id="rId13"/>
    <p:sldId id="308" r:id="rId14"/>
    <p:sldId id="309" r:id="rId15"/>
    <p:sldId id="310" r:id="rId16"/>
    <p:sldId id="311" r:id="rId1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FEA5E9-5DFB-BBE3-5DF4-0D8208B5D248}" name="Cristian Domarchi" initials="CD" userId="S::cd1r24@soton.ac.uk::8de1445e-9c91-4008-a5fb-295c59fbf58a" providerId="AD"/>
  <p188:author id="{B260DDF5-AEE4-4123-91C5-E31B3737B7B7}" name="Calderwood, Lisa" initials="CL" userId="S::utnvcal@ucl.ac.uk::b0642e1d-81fa-49da-b5c8-0dc435acab1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78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76DD0A-13B6-6A02-6323-050EDE2D1305}" v="128" dt="2026-03-19T11:41:18.575"/>
    <p1510:client id="{2BF676E6-C207-4032-950F-3E91C20AAB49}" v="2" dt="2026-03-19T13:07:15.4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788" autoAdjust="0"/>
  </p:normalViewPr>
  <p:slideViewPr>
    <p:cSldViewPr snapToGrid="0" showGuides="1">
      <p:cViewPr varScale="1">
        <p:scale>
          <a:sx n="55" d="100"/>
          <a:sy n="55" d="100"/>
        </p:scale>
        <p:origin x="36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Brown" userId="1773f93d-6f8d-4870-9b82-a16a51ccc830" providerId="ADAL" clId="{CFF3F4D0-D628-401E-B0FC-66CB07EE07F1}"/>
    <pc:docChg chg="undo custSel modSld">
      <pc:chgData name="Matt Brown" userId="1773f93d-6f8d-4870-9b82-a16a51ccc830" providerId="ADAL" clId="{CFF3F4D0-D628-401E-B0FC-66CB07EE07F1}" dt="2026-03-19T13:07:58.941" v="196" actId="20577"/>
      <pc:docMkLst>
        <pc:docMk/>
      </pc:docMkLst>
      <pc:sldChg chg="delSp modSp mod">
        <pc:chgData name="Matt Brown" userId="1773f93d-6f8d-4870-9b82-a16a51ccc830" providerId="ADAL" clId="{CFF3F4D0-D628-401E-B0FC-66CB07EE07F1}" dt="2026-03-19T12:20:53.684" v="65" actId="20577"/>
        <pc:sldMkLst>
          <pc:docMk/>
          <pc:sldMk cId="3402262011" sldId="259"/>
        </pc:sldMkLst>
        <pc:spChg chg="mod">
          <ac:chgData name="Matt Brown" userId="1773f93d-6f8d-4870-9b82-a16a51ccc830" providerId="ADAL" clId="{CFF3F4D0-D628-401E-B0FC-66CB07EE07F1}" dt="2026-03-19T12:20:53.684" v="65" actId="20577"/>
          <ac:spMkLst>
            <pc:docMk/>
            <pc:sldMk cId="3402262011" sldId="259"/>
            <ac:spMk id="3" creationId="{6D509D69-A122-F8DC-7F40-0717BD6772BC}"/>
          </ac:spMkLst>
        </pc:spChg>
        <pc:picChg chg="del">
          <ac:chgData name="Matt Brown" userId="1773f93d-6f8d-4870-9b82-a16a51ccc830" providerId="ADAL" clId="{CFF3F4D0-D628-401E-B0FC-66CB07EE07F1}" dt="2026-03-19T11:42:39.481" v="0" actId="478"/>
          <ac:picMkLst>
            <pc:docMk/>
            <pc:sldMk cId="3402262011" sldId="259"/>
            <ac:picMk id="4" creationId="{734F03BC-C0EF-7A18-7A51-A43195B335C4}"/>
          </ac:picMkLst>
        </pc:picChg>
      </pc:sldChg>
      <pc:sldChg chg="delSp mod">
        <pc:chgData name="Matt Brown" userId="1773f93d-6f8d-4870-9b82-a16a51ccc830" providerId="ADAL" clId="{CFF3F4D0-D628-401E-B0FC-66CB07EE07F1}" dt="2026-03-19T11:42:49.830" v="6" actId="478"/>
        <pc:sldMkLst>
          <pc:docMk/>
          <pc:sldMk cId="776489993" sldId="301"/>
        </pc:sldMkLst>
        <pc:picChg chg="del">
          <ac:chgData name="Matt Brown" userId="1773f93d-6f8d-4870-9b82-a16a51ccc830" providerId="ADAL" clId="{CFF3F4D0-D628-401E-B0FC-66CB07EE07F1}" dt="2026-03-19T11:42:49.830" v="6" actId="478"/>
          <ac:picMkLst>
            <pc:docMk/>
            <pc:sldMk cId="776489993" sldId="301"/>
            <ac:picMk id="4" creationId="{14465466-CF89-3368-0018-21E7EEEA2312}"/>
          </ac:picMkLst>
        </pc:picChg>
      </pc:sldChg>
      <pc:sldChg chg="delSp mod">
        <pc:chgData name="Matt Brown" userId="1773f93d-6f8d-4870-9b82-a16a51ccc830" providerId="ADAL" clId="{CFF3F4D0-D628-401E-B0FC-66CB07EE07F1}" dt="2026-03-19T11:42:47.872" v="5" actId="478"/>
        <pc:sldMkLst>
          <pc:docMk/>
          <pc:sldMk cId="2340246473" sldId="302"/>
        </pc:sldMkLst>
        <pc:picChg chg="del">
          <ac:chgData name="Matt Brown" userId="1773f93d-6f8d-4870-9b82-a16a51ccc830" providerId="ADAL" clId="{CFF3F4D0-D628-401E-B0FC-66CB07EE07F1}" dt="2026-03-19T11:42:47.872" v="5" actId="478"/>
          <ac:picMkLst>
            <pc:docMk/>
            <pc:sldMk cId="2340246473" sldId="302"/>
            <ac:picMk id="4" creationId="{2EED9971-5189-B986-080F-488C18381A83}"/>
          </ac:picMkLst>
        </pc:picChg>
      </pc:sldChg>
      <pc:sldChg chg="delSp modSp mod">
        <pc:chgData name="Matt Brown" userId="1773f93d-6f8d-4870-9b82-a16a51ccc830" providerId="ADAL" clId="{CFF3F4D0-D628-401E-B0FC-66CB07EE07F1}" dt="2026-03-19T11:43:18.528" v="15" actId="27636"/>
        <pc:sldMkLst>
          <pc:docMk/>
          <pc:sldMk cId="2869287997" sldId="303"/>
        </pc:sldMkLst>
        <pc:spChg chg="mod">
          <ac:chgData name="Matt Brown" userId="1773f93d-6f8d-4870-9b82-a16a51ccc830" providerId="ADAL" clId="{CFF3F4D0-D628-401E-B0FC-66CB07EE07F1}" dt="2026-03-19T11:43:18.528" v="15" actId="27636"/>
          <ac:spMkLst>
            <pc:docMk/>
            <pc:sldMk cId="2869287997" sldId="303"/>
            <ac:spMk id="3" creationId="{C9A3D247-6AEF-C95B-13FC-D3D164B291CE}"/>
          </ac:spMkLst>
        </pc:spChg>
        <pc:picChg chg="del">
          <ac:chgData name="Matt Brown" userId="1773f93d-6f8d-4870-9b82-a16a51ccc830" providerId="ADAL" clId="{CFF3F4D0-D628-401E-B0FC-66CB07EE07F1}" dt="2026-03-19T11:42:46.149" v="4" actId="478"/>
          <ac:picMkLst>
            <pc:docMk/>
            <pc:sldMk cId="2869287997" sldId="303"/>
            <ac:picMk id="4" creationId="{0BD66643-0B2A-1AA3-B0C9-1BDE631649B5}"/>
          </ac:picMkLst>
        </pc:picChg>
      </pc:sldChg>
      <pc:sldChg chg="delSp modSp mod">
        <pc:chgData name="Matt Brown" userId="1773f93d-6f8d-4870-9b82-a16a51ccc830" providerId="ADAL" clId="{CFF3F4D0-D628-401E-B0FC-66CB07EE07F1}" dt="2026-03-19T12:21:25.225" v="106" actId="20577"/>
        <pc:sldMkLst>
          <pc:docMk/>
          <pc:sldMk cId="399633525" sldId="304"/>
        </pc:sldMkLst>
        <pc:spChg chg="mod">
          <ac:chgData name="Matt Brown" userId="1773f93d-6f8d-4870-9b82-a16a51ccc830" providerId="ADAL" clId="{CFF3F4D0-D628-401E-B0FC-66CB07EE07F1}" dt="2026-03-19T12:21:25.225" v="106" actId="20577"/>
          <ac:spMkLst>
            <pc:docMk/>
            <pc:sldMk cId="399633525" sldId="304"/>
            <ac:spMk id="3" creationId="{8C7A020E-F887-1316-9E96-3D41CE4B63E4}"/>
          </ac:spMkLst>
        </pc:spChg>
        <pc:picChg chg="del">
          <ac:chgData name="Matt Brown" userId="1773f93d-6f8d-4870-9b82-a16a51ccc830" providerId="ADAL" clId="{CFF3F4D0-D628-401E-B0FC-66CB07EE07F1}" dt="2026-03-19T11:42:44.440" v="3" actId="478"/>
          <ac:picMkLst>
            <pc:docMk/>
            <pc:sldMk cId="399633525" sldId="304"/>
            <ac:picMk id="4" creationId="{6DD320C3-EBB5-CD5D-BAD5-C498DC74FE0D}"/>
          </ac:picMkLst>
        </pc:picChg>
      </pc:sldChg>
      <pc:sldChg chg="delSp modSp mod">
        <pc:chgData name="Matt Brown" userId="1773f93d-6f8d-4870-9b82-a16a51ccc830" providerId="ADAL" clId="{CFF3F4D0-D628-401E-B0FC-66CB07EE07F1}" dt="2026-03-19T11:44:32.658" v="45" actId="14100"/>
        <pc:sldMkLst>
          <pc:docMk/>
          <pc:sldMk cId="1016617736" sldId="305"/>
        </pc:sldMkLst>
        <pc:spChg chg="mod">
          <ac:chgData name="Matt Brown" userId="1773f93d-6f8d-4870-9b82-a16a51ccc830" providerId="ADAL" clId="{CFF3F4D0-D628-401E-B0FC-66CB07EE07F1}" dt="2026-03-19T11:44:32.658" v="45" actId="14100"/>
          <ac:spMkLst>
            <pc:docMk/>
            <pc:sldMk cId="1016617736" sldId="305"/>
            <ac:spMk id="3" creationId="{B523E3FF-5769-55FE-3185-2A4A8216DAD1}"/>
          </ac:spMkLst>
        </pc:spChg>
        <pc:picChg chg="del">
          <ac:chgData name="Matt Brown" userId="1773f93d-6f8d-4870-9b82-a16a51ccc830" providerId="ADAL" clId="{CFF3F4D0-D628-401E-B0FC-66CB07EE07F1}" dt="2026-03-19T11:42:42.699" v="2" actId="478"/>
          <ac:picMkLst>
            <pc:docMk/>
            <pc:sldMk cId="1016617736" sldId="305"/>
            <ac:picMk id="4" creationId="{259C3B52-640C-A04B-F0D2-A8871627EFB5}"/>
          </ac:picMkLst>
        </pc:picChg>
      </pc:sldChg>
      <pc:sldChg chg="delSp modSp mod">
        <pc:chgData name="Matt Brown" userId="1773f93d-6f8d-4870-9b82-a16a51ccc830" providerId="ADAL" clId="{CFF3F4D0-D628-401E-B0FC-66CB07EE07F1}" dt="2026-03-19T11:44:49.771" v="47" actId="27636"/>
        <pc:sldMkLst>
          <pc:docMk/>
          <pc:sldMk cId="2873455590" sldId="307"/>
        </pc:sldMkLst>
        <pc:spChg chg="mod">
          <ac:chgData name="Matt Brown" userId="1773f93d-6f8d-4870-9b82-a16a51ccc830" providerId="ADAL" clId="{CFF3F4D0-D628-401E-B0FC-66CB07EE07F1}" dt="2026-03-19T11:44:49.771" v="47" actId="27636"/>
          <ac:spMkLst>
            <pc:docMk/>
            <pc:sldMk cId="2873455590" sldId="307"/>
            <ac:spMk id="7" creationId="{29F6E8C6-04A1-4FB2-24BD-D1787ADF8267}"/>
          </ac:spMkLst>
        </pc:spChg>
        <pc:picChg chg="del">
          <ac:chgData name="Matt Brown" userId="1773f93d-6f8d-4870-9b82-a16a51ccc830" providerId="ADAL" clId="{CFF3F4D0-D628-401E-B0FC-66CB07EE07F1}" dt="2026-03-19T11:42:41.005" v="1" actId="478"/>
          <ac:picMkLst>
            <pc:docMk/>
            <pc:sldMk cId="2873455590" sldId="307"/>
            <ac:picMk id="4" creationId="{6993E277-6B1F-6947-C133-EF2F04416763}"/>
          </ac:picMkLst>
        </pc:picChg>
      </pc:sldChg>
      <pc:sldChg chg="delSp modSp mod">
        <pc:chgData name="Matt Brown" userId="1773f93d-6f8d-4870-9b82-a16a51ccc830" providerId="ADAL" clId="{CFF3F4D0-D628-401E-B0FC-66CB07EE07F1}" dt="2026-03-19T11:45:21.532" v="51" actId="1076"/>
        <pc:sldMkLst>
          <pc:docMk/>
          <pc:sldMk cId="165430958" sldId="308"/>
        </pc:sldMkLst>
        <pc:spChg chg="mod">
          <ac:chgData name="Matt Brown" userId="1773f93d-6f8d-4870-9b82-a16a51ccc830" providerId="ADAL" clId="{CFF3F4D0-D628-401E-B0FC-66CB07EE07F1}" dt="2026-03-19T11:45:21.532" v="51" actId="1076"/>
          <ac:spMkLst>
            <pc:docMk/>
            <pc:sldMk cId="165430958" sldId="308"/>
            <ac:spMk id="8" creationId="{DFCA12E8-061C-4DA6-7ED7-9B6F5E709FDE}"/>
          </ac:spMkLst>
        </pc:spChg>
        <pc:spChg chg="mod">
          <ac:chgData name="Matt Brown" userId="1773f93d-6f8d-4870-9b82-a16a51ccc830" providerId="ADAL" clId="{CFF3F4D0-D628-401E-B0FC-66CB07EE07F1}" dt="2026-03-19T11:45:09.963" v="48" actId="255"/>
          <ac:spMkLst>
            <pc:docMk/>
            <pc:sldMk cId="165430958" sldId="308"/>
            <ac:spMk id="11" creationId="{883E628D-927F-2251-D0C2-A83ABEC365E7}"/>
          </ac:spMkLst>
        </pc:spChg>
        <pc:picChg chg="del">
          <ac:chgData name="Matt Brown" userId="1773f93d-6f8d-4870-9b82-a16a51ccc830" providerId="ADAL" clId="{CFF3F4D0-D628-401E-B0FC-66CB07EE07F1}" dt="2026-03-19T11:45:18.020" v="50" actId="478"/>
          <ac:picMkLst>
            <pc:docMk/>
            <pc:sldMk cId="165430958" sldId="308"/>
            <ac:picMk id="4" creationId="{DAC9B73E-BB64-8675-7F83-1BE9F2415E5D}"/>
          </ac:picMkLst>
        </pc:picChg>
      </pc:sldChg>
      <pc:sldChg chg="delSp modSp mod">
        <pc:chgData name="Matt Brown" userId="1773f93d-6f8d-4870-9b82-a16a51ccc830" providerId="ADAL" clId="{CFF3F4D0-D628-401E-B0FC-66CB07EE07F1}" dt="2026-03-19T11:45:47.389" v="56" actId="14100"/>
        <pc:sldMkLst>
          <pc:docMk/>
          <pc:sldMk cId="3806415087" sldId="309"/>
        </pc:sldMkLst>
        <pc:spChg chg="mod">
          <ac:chgData name="Matt Brown" userId="1773f93d-6f8d-4870-9b82-a16a51ccc830" providerId="ADAL" clId="{CFF3F4D0-D628-401E-B0FC-66CB07EE07F1}" dt="2026-03-19T11:45:47.389" v="56" actId="14100"/>
          <ac:spMkLst>
            <pc:docMk/>
            <pc:sldMk cId="3806415087" sldId="309"/>
            <ac:spMk id="6" creationId="{78268654-8C3C-5C9E-D186-35607449ECE3}"/>
          </ac:spMkLst>
        </pc:spChg>
        <pc:picChg chg="del">
          <ac:chgData name="Matt Brown" userId="1773f93d-6f8d-4870-9b82-a16a51ccc830" providerId="ADAL" clId="{CFF3F4D0-D628-401E-B0FC-66CB07EE07F1}" dt="2026-03-19T11:45:43.611" v="55" actId="478"/>
          <ac:picMkLst>
            <pc:docMk/>
            <pc:sldMk cId="3806415087" sldId="309"/>
            <ac:picMk id="4" creationId="{0D1B3F51-A205-5D99-4653-3D2937685B59}"/>
          </ac:picMkLst>
        </pc:picChg>
      </pc:sldChg>
      <pc:sldChg chg="delSp modSp mod">
        <pc:chgData name="Matt Brown" userId="1773f93d-6f8d-4870-9b82-a16a51ccc830" providerId="ADAL" clId="{CFF3F4D0-D628-401E-B0FC-66CB07EE07F1}" dt="2026-03-19T13:06:25.046" v="136" actId="20577"/>
        <pc:sldMkLst>
          <pc:docMk/>
          <pc:sldMk cId="465740155" sldId="310"/>
        </pc:sldMkLst>
        <pc:spChg chg="mod">
          <ac:chgData name="Matt Brown" userId="1773f93d-6f8d-4870-9b82-a16a51ccc830" providerId="ADAL" clId="{CFF3F4D0-D628-401E-B0FC-66CB07EE07F1}" dt="2026-03-19T13:06:25.046" v="136" actId="20577"/>
          <ac:spMkLst>
            <pc:docMk/>
            <pc:sldMk cId="465740155" sldId="310"/>
            <ac:spMk id="6" creationId="{849F2B67-0E6D-59E3-7DE1-F6FA0117BA32}"/>
          </ac:spMkLst>
        </pc:spChg>
        <pc:picChg chg="del">
          <ac:chgData name="Matt Brown" userId="1773f93d-6f8d-4870-9b82-a16a51ccc830" providerId="ADAL" clId="{CFF3F4D0-D628-401E-B0FC-66CB07EE07F1}" dt="2026-03-19T11:45:36.781" v="52" actId="478"/>
          <ac:picMkLst>
            <pc:docMk/>
            <pc:sldMk cId="465740155" sldId="310"/>
            <ac:picMk id="4" creationId="{2A55719D-55FE-C5FC-6FEA-19FFCE63BA8E}"/>
          </ac:picMkLst>
        </pc:picChg>
      </pc:sldChg>
      <pc:sldChg chg="modSp mod">
        <pc:chgData name="Matt Brown" userId="1773f93d-6f8d-4870-9b82-a16a51ccc830" providerId="ADAL" clId="{CFF3F4D0-D628-401E-B0FC-66CB07EE07F1}" dt="2026-03-19T13:07:58.941" v="196" actId="20577"/>
        <pc:sldMkLst>
          <pc:docMk/>
          <pc:sldMk cId="3488891842" sldId="311"/>
        </pc:sldMkLst>
        <pc:spChg chg="mod">
          <ac:chgData name="Matt Brown" userId="1773f93d-6f8d-4870-9b82-a16a51ccc830" providerId="ADAL" clId="{CFF3F4D0-D628-401E-B0FC-66CB07EE07F1}" dt="2026-03-19T13:07:58.941" v="196" actId="20577"/>
          <ac:spMkLst>
            <pc:docMk/>
            <pc:sldMk cId="3488891842" sldId="311"/>
            <ac:spMk id="6" creationId="{ABBE1478-02E4-A742-B46C-F016EE2E6F51}"/>
          </ac:spMkLst>
        </pc:spChg>
      </pc:sldChg>
    </pc:docChg>
  </pc:docChgLst>
  <pc:docChgLst>
    <pc:chgData clId="Web-{1676DD0A-13B6-6A02-6323-050EDE2D1305}"/>
    <pc:docChg chg="modSld">
      <pc:chgData name="" userId="" providerId="" clId="Web-{1676DD0A-13B6-6A02-6323-050EDE2D1305}" dt="2026-03-19T11:32:43.116" v="0"/>
      <pc:docMkLst>
        <pc:docMk/>
      </pc:docMkLst>
      <pc:sldChg chg="delSp">
        <pc:chgData name="" userId="" providerId="" clId="Web-{1676DD0A-13B6-6A02-6323-050EDE2D1305}" dt="2026-03-19T11:32:43.116" v="0"/>
        <pc:sldMkLst>
          <pc:docMk/>
          <pc:sldMk cId="2682142126" sldId="298"/>
        </pc:sldMkLst>
        <pc:spChg chg="del">
          <ac:chgData name="" userId="" providerId="" clId="Web-{1676DD0A-13B6-6A02-6323-050EDE2D1305}" dt="2026-03-19T11:32:43.116" v="0"/>
          <ac:spMkLst>
            <pc:docMk/>
            <pc:sldMk cId="2682142126" sldId="298"/>
            <ac:spMk id="6" creationId="{C24F21C4-EF48-7B01-DBFE-EF07609934B3}"/>
          </ac:spMkLst>
        </pc:spChg>
      </pc:sldChg>
    </pc:docChg>
  </pc:docChgLst>
  <pc:docChgLst>
    <pc:chgData name="Matt Brown" userId="S::utnvmjb@ucl.ac.uk::1773f93d-6f8d-4870-9b82-a16a51ccc830" providerId="AD" clId="Web-{1676DD0A-13B6-6A02-6323-050EDE2D1305}"/>
    <pc:docChg chg="modSld">
      <pc:chgData name="Matt Brown" userId="S::utnvmjb@ucl.ac.uk::1773f93d-6f8d-4870-9b82-a16a51ccc830" providerId="AD" clId="Web-{1676DD0A-13B6-6A02-6323-050EDE2D1305}" dt="2026-03-19T11:41:18.575" v="127"/>
      <pc:docMkLst>
        <pc:docMk/>
      </pc:docMkLst>
      <pc:sldChg chg="modSp mod setBg">
        <pc:chgData name="Matt Brown" userId="S::utnvmjb@ucl.ac.uk::1773f93d-6f8d-4870-9b82-a16a51ccc830" providerId="AD" clId="Web-{1676DD0A-13B6-6A02-6323-050EDE2D1305}" dt="2026-03-19T11:41:18.575" v="127"/>
        <pc:sldMkLst>
          <pc:docMk/>
          <pc:sldMk cId="3402262011" sldId="259"/>
        </pc:sldMkLst>
        <pc:spChg chg="mod">
          <ac:chgData name="Matt Brown" userId="S::utnvmjb@ucl.ac.uk::1773f93d-6f8d-4870-9b82-a16a51ccc830" providerId="AD" clId="Web-{1676DD0A-13B6-6A02-6323-050EDE2D1305}" dt="2026-03-19T11:34:38.170" v="78" actId="20577"/>
          <ac:spMkLst>
            <pc:docMk/>
            <pc:sldMk cId="3402262011" sldId="259"/>
            <ac:spMk id="3" creationId="{6D509D69-A122-F8DC-7F40-0717BD6772BC}"/>
          </ac:spMkLst>
        </pc:spChg>
      </pc:sldChg>
      <pc:sldChg chg="modSp">
        <pc:chgData name="Matt Brown" userId="S::utnvmjb@ucl.ac.uk::1773f93d-6f8d-4870-9b82-a16a51ccc830" providerId="AD" clId="Web-{1676DD0A-13B6-6A02-6323-050EDE2D1305}" dt="2026-03-19T11:36:01.049" v="90" actId="20577"/>
        <pc:sldMkLst>
          <pc:docMk/>
          <pc:sldMk cId="2869287997" sldId="303"/>
        </pc:sldMkLst>
        <pc:spChg chg="mod">
          <ac:chgData name="Matt Brown" userId="S::utnvmjb@ucl.ac.uk::1773f93d-6f8d-4870-9b82-a16a51ccc830" providerId="AD" clId="Web-{1676DD0A-13B6-6A02-6323-050EDE2D1305}" dt="2026-03-19T11:36:01.049" v="90" actId="20577"/>
          <ac:spMkLst>
            <pc:docMk/>
            <pc:sldMk cId="2869287997" sldId="303"/>
            <ac:spMk id="3" creationId="{C9A3D247-6AEF-C95B-13FC-D3D164B291CE}"/>
          </ac:spMkLst>
        </pc:spChg>
      </pc:sldChg>
      <pc:sldChg chg="modSp">
        <pc:chgData name="Matt Brown" userId="S::utnvmjb@ucl.ac.uk::1773f93d-6f8d-4870-9b82-a16a51ccc830" providerId="AD" clId="Web-{1676DD0A-13B6-6A02-6323-050EDE2D1305}" dt="2026-03-19T11:38:41.852" v="125" actId="20577"/>
        <pc:sldMkLst>
          <pc:docMk/>
          <pc:sldMk cId="399633525" sldId="304"/>
        </pc:sldMkLst>
        <pc:spChg chg="mod">
          <ac:chgData name="Matt Brown" userId="S::utnvmjb@ucl.ac.uk::1773f93d-6f8d-4870-9b82-a16a51ccc830" providerId="AD" clId="Web-{1676DD0A-13B6-6A02-6323-050EDE2D1305}" dt="2026-03-19T11:38:41.852" v="125" actId="20577"/>
          <ac:spMkLst>
            <pc:docMk/>
            <pc:sldMk cId="399633525" sldId="304"/>
            <ac:spMk id="3" creationId="{8C7A020E-F887-1316-9E96-3D41CE4B63E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884883663525932E-2"/>
          <c:y val="0.12286037076411896"/>
          <c:w val="0.942265443261318"/>
          <c:h val="0.7244077568784590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Video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Video-first</c:v>
                </c:pt>
                <c:pt idx="1">
                  <c:v>In-person first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0.46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AB-437E-9189-458119776D3C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In-Person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Video-first</c:v>
                </c:pt>
                <c:pt idx="1">
                  <c:v>In-person first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0.14000000000000001</c:v>
                </c:pt>
                <c:pt idx="1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AB-437E-9189-458119776D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096625040"/>
        <c:axId val="1096618320"/>
      </c:barChart>
      <c:catAx>
        <c:axId val="109662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6618320"/>
        <c:crosses val="autoZero"/>
        <c:auto val="1"/>
        <c:lblAlgn val="ctr"/>
        <c:lblOffset val="100"/>
        <c:noMultiLvlLbl val="0"/>
      </c:catAx>
      <c:valAx>
        <c:axId val="1096618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6625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4284096-0738-69D4-678E-CA45D00B13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1DC2F1-B68D-C3DB-526B-3F21D06AEB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6FA5C-4133-488B-B05A-7ED450003071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6AAD35-C76A-519C-3169-482E6DC54C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CFE083-BB63-566A-A46A-1D3B731165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415D9-4A27-475C-A0FF-EA51A70E9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811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D4BB7B-4867-4119-B0B1-C5FD49184E18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661BF-E6A4-4C10-915F-C75D56019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822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117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5E4B3-B662-E5A9-80C9-7AE0E2D72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27B459-B760-BDBC-6D35-6462EA7C1B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A1AA21-6601-D15C-5DE1-A001376022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8F822-3F43-14C2-261E-D5FF64E238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6111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8E89C-416B-FE5D-EB1C-64936842D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C3DFFA-9A5B-4AE6-568A-B47097C58C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A5A55B-82F1-2805-3745-9F99C709A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242ED-978D-1ED1-1CC8-9AB10285CA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2062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B824E-4F9F-262E-FA38-8C45EEA44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9C4E8A-EF15-1604-636F-CDDCFD027F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C9CD4B-26A0-B05B-73B8-E94F17800E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7CACAC-3D00-3ED0-7C2A-0862C91140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08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691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8B83B-6AFE-27F1-47D9-D889328CB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4EC8BC-E462-C1CF-4594-D4A3C1C2F5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E6FA67-D373-7437-1F25-75F6E3F42E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996D0-EC4B-770C-097B-C37AE1EAE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563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C7DBA-1DF9-7065-D669-77DDE05CD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A3C2C5-2642-6B76-7925-B22506B2C5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FF6222-03D5-AF10-4F56-A9B22A347D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9694C-78F6-AB3D-19CE-2C0C71655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696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6B221-B414-8FED-9BCD-A405A5E0F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40C11B-BDC8-81E5-9CD7-D5749B4833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B4AE74-F337-8D19-1B50-E4ACE7E5F9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5E3C8-7C3B-5910-523C-45348BB56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09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C2F9E-0A58-11AD-E725-18CB816EC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FFB955-6BEC-4174-1B02-9EB1453F3F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72918E-5436-4DD1-F6B3-8016FA4B75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D2513-18C1-0A1D-ADB8-700646744D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700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BAEC6-C649-C284-2E6C-628A0ECA1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6509EE-300B-0CC6-D5B7-AE9463E14D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8F1DAA-5CAC-9BE0-9D2F-4978864D2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368DC-F78A-6950-F710-ABC949DE5D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439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5F6C3-AEE7-C08E-8621-94D786E74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1C5E37-CADA-DDC4-8B01-8F0D8D3AA3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7DAFC6-2010-38A7-FAEF-FBFB53EA60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456A14-5E99-1639-5B53-F3E501D23F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649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23676-507B-CC59-72E3-9EB8F388C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1AB7A7-47EA-68CE-01B6-D461AF9F95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B144D4-170E-1664-C892-31A0B16E4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1A50B-A8B6-832A-20B3-B298B85CA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6C302-4D31-48F4-894D-0B57BEB3402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117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DB8CB64D-A7C9-FB80-8F20-D05C879459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1E3529-5B6C-3658-A1CB-254693B97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246" y="1407957"/>
            <a:ext cx="11383508" cy="2387600"/>
          </a:xfrm>
          <a:effectLst>
            <a:glow rad="515469">
              <a:schemeClr val="bg1"/>
            </a:glow>
          </a:effectLst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6D526F-65E9-21B5-C3AA-79D88E8CA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246" y="3858758"/>
            <a:ext cx="11383508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68E5D5-63C4-0820-7956-7BB1492CFD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39136" y="411871"/>
            <a:ext cx="3649274" cy="2387600"/>
          </a:xfrm>
          <a:prstGeom prst="rect">
            <a:avLst/>
          </a:prstGeom>
          <a:effectLst>
            <a:glow rad="680750">
              <a:schemeClr val="bg1"/>
            </a:glo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8D9421-DD26-FA26-FA0F-1EFCD8C70EE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16010" y="6152774"/>
            <a:ext cx="11371744" cy="4345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8807AC-6D3F-6327-1A21-C3CAD8FBD0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339697" y="5338284"/>
            <a:ext cx="5512606" cy="57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601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28504722-DBE1-C2AC-6944-363D501B4C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AC3C36-124C-9648-17F9-EDB1AC583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BC0C9-280B-EDC7-C9E8-464E35407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4246" y="1825625"/>
            <a:ext cx="561555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8B494-44B3-2482-4D67-83E80DEA5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61555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CCFDB4B-EF02-26D6-27A2-F35D4E0079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51933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50B7049C-423D-FAC3-879D-A5F5F81967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7C0E3A-79A4-A44A-4EE5-2D485D192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8216513-E5ED-02E8-D133-8A137D9A0A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440092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6A2CEF8B-821F-4BD9-49E4-AAE9572E31E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0E979-E504-6C52-C1FE-728EC4B25E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91856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084B079C-0F1B-0DA5-8F77-FC778B11EE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03F01-EC0E-A20B-0CDE-2CEEE153A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246" y="3938048"/>
            <a:ext cx="11383508" cy="15001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DABCEA1-F3DB-F2B9-E6F0-7628B43BEA1A}"/>
              </a:ext>
            </a:extLst>
          </p:cNvPr>
          <p:cNvSpPr txBox="1">
            <a:spLocks/>
          </p:cNvSpPr>
          <p:nvPr userDrawn="1"/>
        </p:nvSpPr>
        <p:spPr>
          <a:xfrm>
            <a:off x="404246" y="1472237"/>
            <a:ext cx="11383508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87858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5C98B8-83F9-9037-3497-9D68BAF0D70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59666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12E439F0-A16C-D307-844B-D203B0AB98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C05037-91E7-8F03-9938-8A3A64291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A8C95-DC67-ABDB-DB52-1A3364C9D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825625"/>
            <a:ext cx="11383508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E6CF870-34DC-1809-2B2E-8094D717B0F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58860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28504722-DBE1-C2AC-6944-363D501B4C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AC3C36-124C-9648-17F9-EDB1AC583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BC0C9-280B-EDC7-C9E8-464E35407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4246" y="1825625"/>
            <a:ext cx="561555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8B494-44B3-2482-4D67-83E80DEA5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615554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CCFDB4B-EF02-26D6-27A2-F35D4E0079D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141248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50B7049C-423D-FAC3-879D-A5F5F81967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7C0E3A-79A4-A44A-4EE5-2D485D192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8216513-E5ED-02E8-D133-8A137D9A0A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86102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6A2CEF8B-821F-4BD9-49E4-AAE9572E31E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0E979-E504-6C52-C1FE-728EC4B25E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158410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DB8CB64D-A7C9-FB80-8F20-D05C879459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1E3529-5B6C-3658-A1CB-254693B97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246" y="1407957"/>
            <a:ext cx="11383508" cy="2387600"/>
          </a:xfrm>
          <a:effectLst>
            <a:glow rad="515469">
              <a:schemeClr val="bg1"/>
            </a:glow>
          </a:effectLst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6D526F-65E9-21B5-C3AA-79D88E8CA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246" y="3858758"/>
            <a:ext cx="11383508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F68E5D5-63C4-0820-7956-7BB1492CFD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39136" y="411871"/>
            <a:ext cx="3649274" cy="2387600"/>
          </a:xfrm>
          <a:prstGeom prst="rect">
            <a:avLst/>
          </a:prstGeom>
          <a:effectLst>
            <a:glow rad="680750">
              <a:schemeClr val="bg1"/>
            </a:glo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8D9421-DD26-FA26-FA0F-1EFCD8C70EE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16010" y="6152774"/>
            <a:ext cx="11371744" cy="4345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8807AC-6D3F-6327-1A21-C3CAD8FBD0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339697" y="5338284"/>
            <a:ext cx="5512606" cy="57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1572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084B079C-0F1B-0DA5-8F77-FC778B11EE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03F01-EC0E-A20B-0CDE-2CEEE153A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246" y="3938048"/>
            <a:ext cx="11383508" cy="15001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DABCEA1-F3DB-F2B9-E6F0-7628B43BEA1A}"/>
              </a:ext>
            </a:extLst>
          </p:cNvPr>
          <p:cNvSpPr txBox="1">
            <a:spLocks/>
          </p:cNvSpPr>
          <p:nvPr userDrawn="1"/>
        </p:nvSpPr>
        <p:spPr>
          <a:xfrm>
            <a:off x="404246" y="1472237"/>
            <a:ext cx="11383508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87858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5C98B8-83F9-9037-3497-9D68BAF0D70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6376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lilac, colorfulness, pattern, aqua&#10;&#10;Description automatically generated">
            <a:extLst>
              <a:ext uri="{FF2B5EF4-FFF2-40B4-BE49-F238E27FC236}">
                <a16:creationId xmlns:a16="http://schemas.microsoft.com/office/drawing/2014/main" id="{12E439F0-A16C-D307-844B-D203B0AB98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0000"/>
          </a:blip>
          <a:srcRect t="19179"/>
          <a:stretch/>
        </p:blipFill>
        <p:spPr>
          <a:xfrm>
            <a:off x="0" y="-1"/>
            <a:ext cx="12192570" cy="4012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C05037-91E7-8F03-9938-8A3A64291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A8C95-DC67-ABDB-DB52-1A3364C9D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825625"/>
            <a:ext cx="11383508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E6CF870-34DC-1809-2B2E-8094D717B0F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0074729" y="365125"/>
            <a:ext cx="1713025" cy="1120775"/>
          </a:xfrm>
          <a:prstGeom prst="rect">
            <a:avLst/>
          </a:prstGeom>
          <a:effectLst>
            <a:glow rad="332813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106928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C00D07-078F-896D-5240-6179B0F17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46" y="365125"/>
            <a:ext cx="113835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9872C-CB63-8934-385E-39BDD7818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246" y="1825625"/>
            <a:ext cx="113835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2EA41CD-D123-1292-B4B6-D09D2F9A06A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16010" y="6176963"/>
            <a:ext cx="3929054" cy="40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33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55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87858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C00D07-078F-896D-5240-6179B0F17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246" y="365125"/>
            <a:ext cx="113835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9872C-CB63-8934-385E-39BDD7818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246" y="1825625"/>
            <a:ext cx="113835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2EA41CD-D123-1292-B4B6-D09D2F9A06A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16010" y="6176963"/>
            <a:ext cx="3929054" cy="40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82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87858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5788C-232D-8EF8-C79F-860187096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928" y="2655748"/>
            <a:ext cx="11702143" cy="1367291"/>
          </a:xfrm>
        </p:spPr>
        <p:txBody>
          <a:bodyPr>
            <a:normAutofit/>
          </a:bodyPr>
          <a:lstStyle/>
          <a:p>
            <a:r>
              <a:rPr lang="en-AU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Measurement Mode Effects in Live Video Interviewing: Evidence from BCS70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181D929-4717-43AC-D425-ED01839618D9}"/>
              </a:ext>
            </a:extLst>
          </p:cNvPr>
          <p:cNvSpPr txBox="1">
            <a:spLocks/>
          </p:cNvSpPr>
          <p:nvPr/>
        </p:nvSpPr>
        <p:spPr>
          <a:xfrm>
            <a:off x="244928" y="4213529"/>
            <a:ext cx="11383508" cy="751113"/>
          </a:xfrm>
          <a:prstGeom prst="rect">
            <a:avLst/>
          </a:prstGeom>
          <a:effectLst>
            <a:glow rad="515469">
              <a:schemeClr val="bg1"/>
            </a:glow>
          </a:effectLst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87858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Sebastian Kocar, </a:t>
            </a:r>
            <a:r>
              <a:rPr lang="en-GB" sz="14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University of Queensland (formerly Centre for Longitudinal Studies, UCL)</a:t>
            </a:r>
          </a:p>
          <a:p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Matt Brown, </a:t>
            </a:r>
            <a:r>
              <a:rPr lang="en-GB" sz="14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George Ploubidis, Carole Sanchez, Centre for Longitudinal Studies, UCL</a:t>
            </a:r>
            <a:b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Gabriele Durrant, </a:t>
            </a:r>
            <a:r>
              <a:rPr lang="en-AU" sz="1400" i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University of Southampton and ESRC National Centre for Research Methods </a:t>
            </a:r>
          </a:p>
          <a:p>
            <a:endParaRPr lang="en-GB" sz="1400" b="0" dirty="0"/>
          </a:p>
        </p:txBody>
      </p:sp>
    </p:spTree>
    <p:extLst>
      <p:ext uri="{BB962C8B-B14F-4D97-AF65-F5344CB8AC3E}">
        <p14:creationId xmlns:p14="http://schemas.microsoft.com/office/powerpoint/2010/main" val="268214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470"/>
    </mc:Choice>
    <mc:Fallback xmlns="">
      <p:transition spd="slow" advTm="2547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160359B-8357-E93D-D31D-3003863B1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768E6B2-D781-3A14-1EE0-1D63616F7357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BE7176-CD1B-507A-B2EF-5E1B96A5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Results – by domain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268654-8C3C-5C9E-D186-35607449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" y="1228982"/>
            <a:ext cx="11383508" cy="5062488"/>
          </a:xfrm>
        </p:spPr>
        <p:txBody>
          <a:bodyPr>
            <a:normAutofit/>
          </a:bodyPr>
          <a:lstStyle/>
          <a:p>
            <a:r>
              <a:rPr lang="en-GB" b="1" dirty="0"/>
              <a:t>Household composition, housing and education</a:t>
            </a:r>
            <a:br>
              <a:rPr lang="en-GB" dirty="0"/>
            </a:br>
            <a:r>
              <a:rPr lang="en-GB" dirty="0"/>
              <a:t>– little evidence of measurement mode effects after PSW adjustment</a:t>
            </a:r>
          </a:p>
          <a:p>
            <a:r>
              <a:rPr lang="en-GB" b="1" dirty="0"/>
              <a:t>Employment</a:t>
            </a:r>
            <a:br>
              <a:rPr lang="en-GB" dirty="0"/>
            </a:br>
            <a:r>
              <a:rPr lang="en-GB" dirty="0"/>
              <a:t>– few differences overall, but video respondents more likely to report </a:t>
            </a:r>
            <a:r>
              <a:rPr lang="en-GB" b="1" dirty="0"/>
              <a:t>work stress and lower job security</a:t>
            </a:r>
            <a:r>
              <a:rPr lang="en-GB" dirty="0"/>
              <a:t>, suggesting greater willingness to disclose negative work experiences</a:t>
            </a:r>
          </a:p>
          <a:p>
            <a:r>
              <a:rPr lang="en-GB" b="1" dirty="0"/>
              <a:t>Social capital and wellbeing</a:t>
            </a:r>
            <a:br>
              <a:rPr lang="en-GB" dirty="0"/>
            </a:br>
            <a:r>
              <a:rPr lang="en-GB" dirty="0"/>
              <a:t>– video respondents report </a:t>
            </a:r>
            <a:r>
              <a:rPr lang="en-GB" b="1" dirty="0"/>
              <a:t>lower life satisfaction and trust in others</a:t>
            </a:r>
            <a:r>
              <a:rPr lang="en-GB" dirty="0"/>
              <a:t>, potentially reflecting greater candour in virtual interviews</a:t>
            </a:r>
            <a:br>
              <a:rPr lang="en-GB" dirty="0"/>
            </a:br>
            <a:r>
              <a:rPr lang="en-GB" dirty="0"/>
              <a:t>– no differences observed in </a:t>
            </a:r>
            <a:r>
              <a:rPr lang="en-GB" b="1" dirty="0"/>
              <a:t>mental health or loneliness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6415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12F96ED-053F-FBB3-6E2B-4AA55521C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F968BD-F629-534F-7286-32AC310FE0CD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354082-FD78-04E2-6E7C-C498E5AD2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Results – by domain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9F2B67-0E6D-59E3-7DE1-F6FA0117B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" y="1228981"/>
            <a:ext cx="11383508" cy="4982975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/>
              <a:t>Finances</a:t>
            </a:r>
            <a:br>
              <a:rPr lang="en-GB" dirty="0"/>
            </a:br>
            <a:r>
              <a:rPr lang="en-GB" dirty="0"/>
              <a:t>– video respondents report </a:t>
            </a:r>
            <a:r>
              <a:rPr lang="en-GB" b="1" dirty="0"/>
              <a:t>more income sources and pensions</a:t>
            </a:r>
            <a:r>
              <a:rPr lang="en-GB" dirty="0"/>
              <a:t>, but </a:t>
            </a:r>
            <a:r>
              <a:rPr lang="en-GB" b="1" dirty="0"/>
              <a:t>no differences in total income or savings</a:t>
            </a:r>
            <a:endParaRPr lang="en-GB" dirty="0"/>
          </a:p>
          <a:p>
            <a:r>
              <a:rPr lang="en-GB" b="1" dirty="0"/>
              <a:t>Cognition</a:t>
            </a:r>
            <a:br>
              <a:rPr lang="en-GB" dirty="0"/>
            </a:br>
            <a:r>
              <a:rPr lang="en-GB" dirty="0"/>
              <a:t>– </a:t>
            </a:r>
            <a:r>
              <a:rPr lang="en-GB" b="1" dirty="0"/>
              <a:t>higher cognitive test scores</a:t>
            </a:r>
            <a:r>
              <a:rPr lang="en-GB" dirty="0"/>
              <a:t> among video respondents; less pressure? differences in administration context</a:t>
            </a:r>
          </a:p>
          <a:p>
            <a:r>
              <a:rPr lang="en-GB" b="1" dirty="0"/>
              <a:t>Political attitudes</a:t>
            </a:r>
            <a:br>
              <a:rPr lang="en-GB" dirty="0"/>
            </a:br>
            <a:r>
              <a:rPr lang="en-GB" dirty="0"/>
              <a:t>– video respondents express </a:t>
            </a:r>
            <a:r>
              <a:rPr lang="en-GB" b="1" dirty="0"/>
              <a:t>more conservative views</a:t>
            </a:r>
            <a:r>
              <a:rPr lang="en-GB" dirty="0"/>
              <a:t> (e.g. voting, Brexit attitudes)</a:t>
            </a:r>
          </a:p>
          <a:p>
            <a:r>
              <a:rPr lang="en-GB" b="1" dirty="0"/>
              <a:t>Health and healthy behaviours</a:t>
            </a:r>
            <a:br>
              <a:rPr lang="en-GB" dirty="0"/>
            </a:br>
            <a:r>
              <a:rPr lang="en-GB" dirty="0"/>
              <a:t>– video respondents report </a:t>
            </a:r>
            <a:r>
              <a:rPr lang="en-GB" b="1" dirty="0"/>
              <a:t>better health and healthier behaviours</a:t>
            </a:r>
            <a:r>
              <a:rPr lang="en-GB" dirty="0"/>
              <a:t> (less alcohol consumption and smoking)</a:t>
            </a:r>
            <a:br>
              <a:rPr lang="en-GB" dirty="0"/>
            </a:br>
            <a:r>
              <a:rPr lang="en-GB" dirty="0"/>
              <a:t>– patterns likely reflect </a:t>
            </a:r>
            <a:r>
              <a:rPr lang="en-GB" b="1" dirty="0"/>
              <a:t>residual differences in sample composition?</a:t>
            </a:r>
            <a:endParaRPr lang="en-GB" dirty="0"/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5740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08B4843-460F-D825-EE6A-93458AAE3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CB5870-195D-CE80-CE09-90CBC9693A21}"/>
              </a:ext>
            </a:extLst>
          </p:cNvPr>
          <p:cNvSpPr/>
          <p:nvPr/>
        </p:nvSpPr>
        <p:spPr>
          <a:xfrm>
            <a:off x="73993" y="5480911"/>
            <a:ext cx="1780224" cy="11683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4FAD40-7D08-D860-9E1A-33AD8F25A89B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1B86CB-EBA9-90F9-A90E-9D4F275E5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Conclusions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BE1478-02E4-A742-B46C-F016EE2E6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" y="1572382"/>
            <a:ext cx="11383508" cy="4351338"/>
          </a:xfrm>
        </p:spPr>
        <p:txBody>
          <a:bodyPr>
            <a:normAutofit fontScale="25000" lnSpcReduction="20000"/>
          </a:bodyPr>
          <a:lstStyle/>
          <a:p>
            <a:r>
              <a:rPr lang="en-GB" sz="9600" dirty="0"/>
              <a:t>Many differences appear between </a:t>
            </a:r>
            <a:r>
              <a:rPr lang="en-GB" sz="9600" b="1" dirty="0"/>
              <a:t>video and in-person respondents</a:t>
            </a:r>
            <a:r>
              <a:rPr lang="en-GB" sz="9600" dirty="0"/>
              <a:t> in unadjusted data.</a:t>
            </a:r>
          </a:p>
          <a:p>
            <a:r>
              <a:rPr lang="en-GB" sz="9600" b="1" dirty="0"/>
              <a:t>Propensity score weighting substantially reduces these differences.</a:t>
            </a:r>
          </a:p>
          <a:p>
            <a:r>
              <a:rPr lang="en-GB" sz="9600" dirty="0"/>
              <a:t>Most observed differences reflect </a:t>
            </a:r>
            <a:r>
              <a:rPr lang="en-GB" sz="9600" b="1" dirty="0"/>
              <a:t>selection into survey mode rather than measurement mode effects.</a:t>
            </a:r>
            <a:endParaRPr lang="en-GB" sz="9600" dirty="0"/>
          </a:p>
          <a:p>
            <a:r>
              <a:rPr lang="en-GB" sz="9600" dirty="0"/>
              <a:t>Remaining differences are concentrated in:</a:t>
            </a:r>
          </a:p>
          <a:p>
            <a:pPr lvl="1"/>
            <a:r>
              <a:rPr lang="en-GB" sz="9600" b="1" dirty="0"/>
              <a:t>political attitudes</a:t>
            </a:r>
            <a:endParaRPr lang="en-GB" sz="9600" dirty="0"/>
          </a:p>
          <a:p>
            <a:pPr lvl="1"/>
            <a:r>
              <a:rPr lang="en-GB" sz="9600" b="1" dirty="0"/>
              <a:t>cognition</a:t>
            </a:r>
            <a:endParaRPr lang="en-GB" sz="9600" dirty="0"/>
          </a:p>
          <a:p>
            <a:pPr lvl="1"/>
            <a:r>
              <a:rPr lang="en-GB" sz="9600" b="1" dirty="0"/>
              <a:t>aspects of social capital and wellbeing</a:t>
            </a:r>
            <a:endParaRPr lang="en-GB" sz="9600" dirty="0"/>
          </a:p>
          <a:p>
            <a:pPr marL="0" indent="0">
              <a:buNone/>
            </a:pPr>
            <a:r>
              <a:rPr lang="en-GB" sz="9600" b="1" dirty="0"/>
              <a:t>Implications</a:t>
            </a:r>
            <a:endParaRPr lang="en-GB" sz="9600" dirty="0"/>
          </a:p>
          <a:p>
            <a:r>
              <a:rPr lang="en-GB" sz="9600" dirty="0"/>
              <a:t>From a measurement perspective, </a:t>
            </a:r>
            <a:r>
              <a:rPr lang="en-GB" sz="9600" b="1" dirty="0"/>
              <a:t>video interviewing is broadly comparable to in-person interviewing </a:t>
            </a:r>
            <a:r>
              <a:rPr lang="en-GB" sz="9600" dirty="0"/>
              <a:t>and a </a:t>
            </a:r>
            <a:r>
              <a:rPr lang="en-GB" sz="9600" b="1" dirty="0"/>
              <a:t>viable option </a:t>
            </a:r>
            <a:r>
              <a:rPr lang="en-GB" sz="9600" b="1"/>
              <a:t>for mixed mode designs.</a:t>
            </a:r>
            <a:endParaRPr lang="en-GB" sz="9600" dirty="0"/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88891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C64921-424B-C0BB-812E-BABB05552005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D3EFF8-1F8C-BF19-CB37-E2B3DD457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09D69-A122-F8DC-7F40-0717BD677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46" y="1304045"/>
            <a:ext cx="11383508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dirty="0"/>
              <a:t>Live video interviewing expanded rapidly during COVID-19.</a:t>
            </a:r>
          </a:p>
          <a:p>
            <a:r>
              <a:rPr lang="en-GB" dirty="0"/>
              <a:t>But we still know relatively little about whether it changes </a:t>
            </a:r>
            <a:r>
              <a:rPr lang="en-GB" b="1" dirty="0"/>
              <a:t>how people answer survey questions</a:t>
            </a:r>
            <a:r>
              <a:rPr lang="en-GB" dirty="0"/>
              <a:t>.</a:t>
            </a:r>
          </a:p>
          <a:p>
            <a:r>
              <a:rPr lang="en-GB" dirty="0"/>
              <a:t>Previous research suggests:</a:t>
            </a:r>
          </a:p>
          <a:p>
            <a:pPr lvl="1"/>
            <a:r>
              <a:rPr lang="en-GB" dirty="0"/>
              <a:t>Mode measurement differences are common across survey modes</a:t>
            </a:r>
            <a:endParaRPr lang="en-GB" dirty="0">
              <a:cs typeface="Arial"/>
            </a:endParaRPr>
          </a:p>
          <a:p>
            <a:pPr lvl="1"/>
            <a:r>
              <a:rPr lang="en-GB" dirty="0"/>
              <a:t>Data collected by video may be more comparable with data collected in-person than data collected via web</a:t>
            </a:r>
          </a:p>
          <a:p>
            <a:pPr lvl="1"/>
            <a:r>
              <a:rPr lang="en-GB" dirty="0"/>
              <a:t>But the evidence is limited</a:t>
            </a:r>
            <a:endParaRPr lang="en-GB" dirty="0">
              <a:cs typeface="Arial" panose="020B0604020202020204"/>
            </a:endParaRPr>
          </a:p>
          <a:p>
            <a:pPr marL="0" indent="0">
              <a:buNone/>
            </a:pPr>
            <a:r>
              <a:rPr lang="en-GB" dirty="0"/>
              <a:t>So key question is:</a:t>
            </a:r>
          </a:p>
          <a:p>
            <a:r>
              <a:rPr lang="en-GB" b="1" dirty="0"/>
              <a:t>Are there measurement mode effects between live video and in-person interviewing?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262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A136AB2-31BB-BDD4-E880-7D039C8D2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8B22B33-C055-C7AB-6282-73844EFB9394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34BA1-A6F4-B956-C119-44D0D292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C5264-53E7-4B86-B7DE-5E0B23734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40" y="1527175"/>
            <a:ext cx="11383508" cy="4351338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/>
              <a:t>1970 British Cohort Study </a:t>
            </a:r>
            <a:r>
              <a:rPr lang="en-GB" dirty="0"/>
              <a:t>– Age 51 Survey (2021-24)</a:t>
            </a:r>
          </a:p>
          <a:p>
            <a:r>
              <a:rPr lang="en-GB" b="1" dirty="0"/>
              <a:t>Sample size:</a:t>
            </a:r>
            <a:r>
              <a:rPr lang="en-GB" dirty="0"/>
              <a:t> ~7,300 respondents</a:t>
            </a:r>
          </a:p>
          <a:p>
            <a:r>
              <a:rPr lang="en-GB" dirty="0"/>
              <a:t>Video interviews: </a:t>
            </a:r>
            <a:r>
              <a:rPr lang="en-GB" b="1" dirty="0"/>
              <a:t>3,498</a:t>
            </a:r>
            <a:endParaRPr lang="en-GB" dirty="0"/>
          </a:p>
          <a:p>
            <a:r>
              <a:rPr lang="en-GB" dirty="0"/>
              <a:t>In-person interviews: </a:t>
            </a:r>
            <a:r>
              <a:rPr lang="en-GB" b="1" dirty="0"/>
              <a:t>3,812</a:t>
            </a:r>
          </a:p>
          <a:p>
            <a:r>
              <a:rPr lang="en-GB" b="1" dirty="0"/>
              <a:t>Quasi-experimental design: </a:t>
            </a:r>
          </a:p>
          <a:p>
            <a:r>
              <a:rPr lang="en-GB" dirty="0"/>
              <a:t>Early fieldwork waves were </a:t>
            </a:r>
            <a:r>
              <a:rPr lang="en-GB" b="1" dirty="0"/>
              <a:t>video only </a:t>
            </a:r>
            <a:r>
              <a:rPr lang="en-GB" dirty="0"/>
              <a:t>(non-respondents later invited to participate in-person)</a:t>
            </a:r>
          </a:p>
          <a:p>
            <a:r>
              <a:rPr lang="en-GB" dirty="0"/>
              <a:t>Later fieldwork waves largely </a:t>
            </a:r>
            <a:r>
              <a:rPr lang="en-GB" b="1" dirty="0"/>
              <a:t>in-person </a:t>
            </a:r>
            <a:r>
              <a:rPr lang="en-GB" dirty="0"/>
              <a:t>(video available as an alternative)</a:t>
            </a:r>
          </a:p>
          <a:p>
            <a:r>
              <a:rPr lang="en-GB" b="1" dirty="0"/>
              <a:t>Topics covered: </a:t>
            </a:r>
            <a:r>
              <a:rPr lang="en-GB" dirty="0"/>
              <a:t>health, employment, finances, family and relationships, housing, wellbeing, cognition, and political attitudes.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648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38CCC84-C957-9CFE-D12E-3693EB521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0C73767-0901-C7D2-428D-40FE93A8C7F3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0C70F6-C012-0E07-E8B8-0DD0AF09F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Response rates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33DCB14-7111-E045-C2A4-70A5CFC850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0764340"/>
              </p:ext>
            </p:extLst>
          </p:nvPr>
        </p:nvGraphicFramePr>
        <p:xfrm>
          <a:off x="490538" y="1527175"/>
          <a:ext cx="1138396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024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800607F-9033-FC7D-CC05-BA3F655D5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00F558-192E-6B92-2E5D-2B8EDB72A827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38597E-EFB8-0E8E-A4B7-954FCC28A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Who participates via video?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3D247-6AEF-C95B-13FC-D3D164B29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40" y="1527174"/>
            <a:ext cx="11383508" cy="512210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 b="1" dirty="0"/>
              <a:t>Allocation to waves (and therefore mode) was not fully randomised</a:t>
            </a:r>
            <a:endParaRPr lang="en-GB" dirty="0"/>
          </a:p>
          <a:p>
            <a:endParaRPr lang="en-GB" dirty="0"/>
          </a:p>
          <a:p>
            <a:r>
              <a:rPr lang="en-GB" dirty="0"/>
              <a:t>However, those </a:t>
            </a:r>
            <a:r>
              <a:rPr lang="en-GB" b="1" dirty="0"/>
              <a:t>allocated to video-first and in-person-first were broadly similar in composition </a:t>
            </a:r>
            <a:r>
              <a:rPr lang="en-GB" i="1" dirty="0"/>
              <a:t>(no differences in sex, education, employment status, partnership status, ethnicity, or prior participation)</a:t>
            </a:r>
            <a:endParaRPr lang="en-GB" dirty="0"/>
          </a:p>
          <a:p>
            <a:endParaRPr lang="en-GB" b="1" dirty="0"/>
          </a:p>
          <a:p>
            <a:r>
              <a:rPr lang="en-GB" b="1" dirty="0"/>
              <a:t>Participation patterns differed by mode</a:t>
            </a:r>
            <a:endParaRPr lang="en-GB" dirty="0"/>
          </a:p>
          <a:p>
            <a:endParaRPr lang="en-GB" b="1" dirty="0"/>
          </a:p>
          <a:p>
            <a:r>
              <a:rPr lang="en-GB" b="1" dirty="0"/>
              <a:t>Groups more likely to complete via video:</a:t>
            </a:r>
            <a:endParaRPr lang="en-GB" dirty="0"/>
          </a:p>
          <a:p>
            <a:pPr lvl="1"/>
            <a:r>
              <a:rPr lang="en-GB" dirty="0"/>
              <a:t>Women</a:t>
            </a:r>
          </a:p>
          <a:p>
            <a:pPr lvl="1"/>
            <a:r>
              <a:rPr lang="en-GB" dirty="0"/>
              <a:t>More highly educated respondents</a:t>
            </a:r>
          </a:p>
          <a:p>
            <a:pPr lvl="1"/>
            <a:r>
              <a:rPr lang="en-GB" dirty="0"/>
              <a:t>Homeowners</a:t>
            </a:r>
          </a:p>
          <a:p>
            <a:pPr lvl="1"/>
            <a:r>
              <a:rPr lang="en-GB" dirty="0"/>
              <a:t>Those in better health</a:t>
            </a:r>
          </a:p>
          <a:p>
            <a:pPr lvl="1"/>
            <a:r>
              <a:rPr lang="en-GB" dirty="0"/>
              <a:t>Those with a partner</a:t>
            </a:r>
          </a:p>
          <a:p>
            <a:pPr lvl="1"/>
            <a:r>
              <a:rPr lang="en-GB" dirty="0"/>
              <a:t>Respondents who participated in the previous wave</a:t>
            </a:r>
          </a:p>
        </p:txBody>
      </p:sp>
    </p:spTree>
    <p:extLst>
      <p:ext uri="{BB962C8B-B14F-4D97-AF65-F5344CB8AC3E}">
        <p14:creationId xmlns:p14="http://schemas.microsoft.com/office/powerpoint/2010/main" val="2869287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DD90E7D-5B5C-361C-CCB2-4E77CE231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7A25DFB-5B3D-1C73-46DF-E08893DAF800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D2A17D-660F-138F-4B08-992A6C2A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Adjusting for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A020E-F887-1316-9E96-3D41CE4B6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40" y="1527175"/>
            <a:ext cx="11383508" cy="49730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/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dirty="0"/>
              <a:t>To address selection effects we use propensity score weighting (PSW)</a:t>
            </a:r>
            <a:endParaRPr lang="en-US" altLang="en-US" sz="2600" dirty="0">
              <a:cs typeface="Arial"/>
            </a:endParaRPr>
          </a:p>
          <a:p>
            <a:pPr marL="0" lv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/>
          </a:p>
          <a:p>
            <a:pPr lv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dirty="0"/>
              <a:t>We used 34 characteristics measured earlier in life</a:t>
            </a:r>
            <a:br>
              <a:rPr lang="en-US" altLang="en-US" sz="2600" dirty="0"/>
            </a:br>
            <a:r>
              <a:rPr lang="en-US" altLang="en-US" sz="2600" dirty="0"/>
              <a:t>(birth survey through Age 46)</a:t>
            </a:r>
          </a:p>
          <a:p>
            <a:pPr marL="0" lv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/>
          </a:p>
          <a:p>
            <a:pPr lv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dirty="0"/>
              <a:t>Confounders selected as previously been shown to predict survey participation and key substantive outcomes</a:t>
            </a:r>
          </a:p>
          <a:p>
            <a:pPr marL="0" lv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/>
          </a:p>
          <a:p>
            <a:pPr lv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Goal: isolate measurement differences from selection effects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63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C714D97-F794-A707-3779-DA7AA91EC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38D1516-5710-9521-F908-106EB6FE383F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7E8BF5-B563-2AD4-5298-4C8A8DD08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Mode effect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3E3FF-5769-55FE-3185-2A4A8216D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40" y="1527174"/>
            <a:ext cx="11383508" cy="4923321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600" dirty="0"/>
              <a:t> 103 survey variables from the Age 51 survey</a:t>
            </a:r>
          </a:p>
          <a:p>
            <a:pPr mar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altLang="en-US" sz="2600" dirty="0"/>
          </a:p>
          <a:p>
            <a:pPr mar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600" dirty="0"/>
              <a:t> Selected for their importance for longitudinal analysis in BCS70 or items potentially susceptible to measurement mode effects</a:t>
            </a:r>
            <a:br>
              <a:rPr lang="en-US" altLang="en-US" sz="2600" dirty="0"/>
            </a:br>
            <a:r>
              <a:rPr lang="en-US" altLang="en-US" sz="2600" dirty="0"/>
              <a:t>(e.g. social desirability, satisficing, answer order effects)</a:t>
            </a:r>
          </a:p>
          <a:p>
            <a:pPr mar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altLang="en-US" sz="2600" dirty="0"/>
          </a:p>
          <a:p>
            <a:pPr marL="0" indent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600" dirty="0"/>
              <a:t> Domains covered: cognition, education and employment, family and relationships, physical and mental health, wellbeing, housing and finances, political attitudes</a:t>
            </a:r>
          </a:p>
        </p:txBody>
      </p:sp>
    </p:spTree>
    <p:extLst>
      <p:ext uri="{BB962C8B-B14F-4D97-AF65-F5344CB8AC3E}">
        <p14:creationId xmlns:p14="http://schemas.microsoft.com/office/powerpoint/2010/main" val="1016617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B2AFA53-5FFE-8CF8-46C2-D2BB1E8BA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0082211-D299-5324-83EF-285E73ACACC1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E3FA84-33B7-5ECB-FF88-615FA4900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Mode effect analysis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F6E8C6-04A1-4FB2-24BD-D1787ADF8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94" y="1328391"/>
            <a:ext cx="11383508" cy="4833870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Regression analysis of measurement mode effects</a:t>
            </a:r>
          </a:p>
          <a:p>
            <a:r>
              <a:rPr lang="en-GB" b="1" dirty="0"/>
              <a:t>Survey mode (video vs in-person)</a:t>
            </a:r>
            <a:r>
              <a:rPr lang="en-GB" dirty="0"/>
              <a:t> included as the key explanatory variable</a:t>
            </a:r>
          </a:p>
          <a:p>
            <a:r>
              <a:rPr lang="en-GB" dirty="0"/>
              <a:t>Models estimated </a:t>
            </a:r>
            <a:r>
              <a:rPr lang="en-GB" b="1" dirty="0"/>
              <a:t>before and after applying propensity score weights</a:t>
            </a:r>
            <a:endParaRPr lang="en-GB" dirty="0"/>
          </a:p>
          <a:p>
            <a:r>
              <a:rPr lang="en-GB" dirty="0"/>
              <a:t>A range of regression models used depending on outcome type</a:t>
            </a:r>
            <a:br>
              <a:rPr lang="en-GB" dirty="0"/>
            </a:br>
            <a:r>
              <a:rPr lang="en-GB" i="1" dirty="0"/>
              <a:t>(e.g. logistic, count, and linear models)</a:t>
            </a:r>
            <a:endParaRPr lang="en-GB" dirty="0"/>
          </a:p>
          <a:p>
            <a:r>
              <a:rPr lang="en-GB" dirty="0"/>
              <a:t>Differences in the </a:t>
            </a:r>
            <a:r>
              <a:rPr lang="en-GB" b="1" dirty="0"/>
              <a:t>unadjusted models</a:t>
            </a:r>
            <a:r>
              <a:rPr lang="en-GB" dirty="0"/>
              <a:t> largely reflect </a:t>
            </a:r>
            <a:r>
              <a:rPr lang="en-GB" b="1" dirty="0"/>
              <a:t>sample composition</a:t>
            </a:r>
            <a:endParaRPr lang="en-GB" dirty="0"/>
          </a:p>
          <a:p>
            <a:r>
              <a:rPr lang="en-GB" dirty="0"/>
              <a:t>Differences that remain </a:t>
            </a:r>
            <a:r>
              <a:rPr lang="en-GB" b="1" dirty="0"/>
              <a:t>after PSW adjustment</a:t>
            </a:r>
            <a:r>
              <a:rPr lang="en-GB" dirty="0"/>
              <a:t> may indicate </a:t>
            </a:r>
            <a:r>
              <a:rPr lang="en-GB" b="1" dirty="0"/>
              <a:t>measurement mode effects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455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C80F18F-DC01-BB16-5943-28A2FD41E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0708E2-3CFD-88CE-2F81-F1D15D10F503}"/>
              </a:ext>
            </a:extLst>
          </p:cNvPr>
          <p:cNvSpPr/>
          <p:nvPr/>
        </p:nvSpPr>
        <p:spPr>
          <a:xfrm>
            <a:off x="159026" y="5555974"/>
            <a:ext cx="4383157" cy="10933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0A189E-4ACB-B0BD-9E93-4B14D4D17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8" y="2828"/>
            <a:ext cx="11383508" cy="1325563"/>
          </a:xfrm>
        </p:spPr>
        <p:txBody>
          <a:bodyPr/>
          <a:lstStyle/>
          <a:p>
            <a:r>
              <a:rPr lang="en-GB" sz="3600" dirty="0">
                <a:solidFill>
                  <a:schemeClr val="accent3"/>
                </a:solidFill>
              </a:rPr>
              <a:t>Results - Overall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947F587-7E11-B3E4-465B-EB28FF23B6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363572"/>
              </p:ext>
            </p:extLst>
          </p:nvPr>
        </p:nvGraphicFramePr>
        <p:xfrm>
          <a:off x="1754825" y="1709688"/>
          <a:ext cx="807815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5203">
                  <a:extLst>
                    <a:ext uri="{9D8B030D-6E8A-4147-A177-3AD203B41FA5}">
                      <a16:colId xmlns:a16="http://schemas.microsoft.com/office/drawing/2014/main" val="3228948123"/>
                    </a:ext>
                  </a:extLst>
                </a:gridCol>
                <a:gridCol w="2276475">
                  <a:extLst>
                    <a:ext uri="{9D8B030D-6E8A-4147-A177-3AD203B41FA5}">
                      <a16:colId xmlns:a16="http://schemas.microsoft.com/office/drawing/2014/main" val="3977012746"/>
                    </a:ext>
                  </a:extLst>
                </a:gridCol>
                <a:gridCol w="2276475">
                  <a:extLst>
                    <a:ext uri="{9D8B030D-6E8A-4147-A177-3AD203B41FA5}">
                      <a16:colId xmlns:a16="http://schemas.microsoft.com/office/drawing/2014/main" val="26975982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Before PSW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After PSW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275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Significant differences (p&lt;0.05)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68%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44%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027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Significant differences (p&lt;0.001)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43%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18%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71172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FCA12E8-061C-4DA6-7ED7-9B6F5E709FDE}"/>
              </a:ext>
            </a:extLst>
          </p:cNvPr>
          <p:cNvSpPr txBox="1"/>
          <p:nvPr/>
        </p:nvSpPr>
        <p:spPr>
          <a:xfrm>
            <a:off x="1321904" y="3203505"/>
            <a:ext cx="849795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In </a:t>
            </a:r>
            <a:r>
              <a:rPr lang="en-GB" sz="2400" b="1" dirty="0"/>
              <a:t>unadjusted models</a:t>
            </a:r>
            <a:r>
              <a:rPr lang="en-GB" sz="2400" dirty="0"/>
              <a:t>, many differences appear between video and in-person respondents → largely reflecting </a:t>
            </a:r>
            <a:r>
              <a:rPr lang="en-GB" sz="2400" b="1" dirty="0"/>
              <a:t>sample composition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PSW substantially </a:t>
            </a:r>
            <a:r>
              <a:rPr lang="en-GB" sz="2400" b="1" dirty="0"/>
              <a:t>reduces the magnitude of most differences</a:t>
            </a: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Most observed differences reflect </a:t>
            </a:r>
            <a:r>
              <a:rPr lang="en-GB" sz="2400" b="1" dirty="0"/>
              <a:t>selection into mode</a:t>
            </a:r>
            <a:r>
              <a:rPr lang="en-GB" sz="2400" dirty="0"/>
              <a:t>, not measurement effects.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3E628D-927F-2251-D0C2-A83ABEC365E7}"/>
              </a:ext>
            </a:extLst>
          </p:cNvPr>
          <p:cNvSpPr txBox="1"/>
          <p:nvPr/>
        </p:nvSpPr>
        <p:spPr>
          <a:xfrm>
            <a:off x="1321904" y="1182757"/>
            <a:ext cx="85973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b="1" dirty="0"/>
              <a:t> 103 survey variables from the Age 51 survey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0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urvey Futures">
      <a:dk1>
        <a:srgbClr val="1E1E1E"/>
      </a:dk1>
      <a:lt1>
        <a:srgbClr val="FFFFFF"/>
      </a:lt1>
      <a:dk2>
        <a:srgbClr val="1E1E1E"/>
      </a:dk2>
      <a:lt2>
        <a:srgbClr val="F0F0F0"/>
      </a:lt2>
      <a:accent1>
        <a:srgbClr val="E41936"/>
      </a:accent1>
      <a:accent2>
        <a:srgbClr val="B1D232"/>
      </a:accent2>
      <a:accent3>
        <a:srgbClr val="782A8F"/>
      </a:accent3>
      <a:accent4>
        <a:srgbClr val="FFC10C"/>
      </a:accent4>
      <a:accent5>
        <a:srgbClr val="00928F"/>
      </a:accent5>
      <a:accent6>
        <a:srgbClr val="F0F0F0"/>
      </a:accent6>
      <a:hlink>
        <a:srgbClr val="0011A6"/>
      </a:hlink>
      <a:folHlink>
        <a:srgbClr val="499FD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Survey Futures">
      <a:dk1>
        <a:srgbClr val="1E1E1E"/>
      </a:dk1>
      <a:lt1>
        <a:srgbClr val="FFFFFF"/>
      </a:lt1>
      <a:dk2>
        <a:srgbClr val="1E1E1E"/>
      </a:dk2>
      <a:lt2>
        <a:srgbClr val="F0F0F0"/>
      </a:lt2>
      <a:accent1>
        <a:srgbClr val="E41936"/>
      </a:accent1>
      <a:accent2>
        <a:srgbClr val="B1D232"/>
      </a:accent2>
      <a:accent3>
        <a:srgbClr val="782A8F"/>
      </a:accent3>
      <a:accent4>
        <a:srgbClr val="FFC10C"/>
      </a:accent4>
      <a:accent5>
        <a:srgbClr val="00928F"/>
      </a:accent5>
      <a:accent6>
        <a:srgbClr val="F0F0F0"/>
      </a:accent6>
      <a:hlink>
        <a:srgbClr val="0011A6"/>
      </a:hlink>
      <a:folHlink>
        <a:srgbClr val="499FD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80F8C92C92B2408D09F0CBD604DB7D" ma:contentTypeVersion="10" ma:contentTypeDescription="Create a new document." ma:contentTypeScope="" ma:versionID="43a346ebae6ffb1a478170f6beb397ba">
  <xsd:schema xmlns:xsd="http://www.w3.org/2001/XMLSchema" xmlns:xs="http://www.w3.org/2001/XMLSchema" xmlns:p="http://schemas.microsoft.com/office/2006/metadata/properties" xmlns:ns2="3083eb71-c1d6-4974-97e5-9ae357e598a0" xmlns:ns3="94279284-d7f8-4ed7-ab57-ee9bb147e38e" targetNamespace="http://schemas.microsoft.com/office/2006/metadata/properties" ma:root="true" ma:fieldsID="43f92d4a9618363f700d18c3a23366e7" ns2:_="" ns3:_="">
    <xsd:import namespace="3083eb71-c1d6-4974-97e5-9ae357e598a0"/>
    <xsd:import namespace="94279284-d7f8-4ed7-ab57-ee9bb147e38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83eb71-c1d6-4974-97e5-9ae357e598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79284-d7f8-4ed7-ab57-ee9bb147e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2E1CAB-8445-435B-BE5C-D7DA8F5D85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4D5E4F-C016-4D3E-806F-0F27068CC080}">
  <ds:schemaRefs>
    <ds:schemaRef ds:uri="http://schemas.microsoft.com/office/2006/documentManagement/types"/>
    <ds:schemaRef ds:uri="http://purl.org/dc/elements/1.1/"/>
    <ds:schemaRef ds:uri="http://purl.org/dc/terms/"/>
    <ds:schemaRef ds:uri="09d2acda-3c59-4788-9ac3-2f06d5091789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3c9c01b-7fb9-4e0a-9481-6bafe87c04b4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F5D85F2-9C9E-4ADB-9BAA-4045BCAAD1AB}"/>
</file>

<file path=docMetadata/LabelInfo.xml><?xml version="1.0" encoding="utf-8"?>
<clbl:labelList xmlns:clbl="http://schemas.microsoft.com/office/2020/mipLabelMetadata">
  <clbl:label id="{1faf88fe-a998-4c5b-93c9-210a11d9a5c2}" enabled="0" method="" siteId="{1faf88fe-a998-4c5b-93c9-210a11d9a5c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9230</TotalTime>
  <Words>832</Words>
  <Application>Microsoft Office PowerPoint</Application>
  <PresentationFormat>Widescreen</PresentationFormat>
  <Paragraphs>101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Office Theme</vt:lpstr>
      <vt:lpstr>1_Office Theme</vt:lpstr>
      <vt:lpstr>Measurement Mode Effects in Live Video Interviewing: Evidence from BCS70</vt:lpstr>
      <vt:lpstr>Background</vt:lpstr>
      <vt:lpstr>Data</vt:lpstr>
      <vt:lpstr>Response rates</vt:lpstr>
      <vt:lpstr>Who participates via video?</vt:lpstr>
      <vt:lpstr>Adjusting for selection</vt:lpstr>
      <vt:lpstr>Mode effect analysis</vt:lpstr>
      <vt:lpstr>Mode effect analysis</vt:lpstr>
      <vt:lpstr>Results - Overall</vt:lpstr>
      <vt:lpstr>Results – by domain</vt:lpstr>
      <vt:lpstr>Results – by domain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Nine Rogers</dc:creator>
  <cp:lastModifiedBy>Matt Brown</cp:lastModifiedBy>
  <cp:revision>57</cp:revision>
  <dcterms:created xsi:type="dcterms:W3CDTF">2023-06-20T13:49:35Z</dcterms:created>
  <dcterms:modified xsi:type="dcterms:W3CDTF">2026-03-19T13:08:04Z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0x010100AD80F8C92C92B2408D09F0CBD604DB7D</vt:lpwstr>
  </property>
</Properties>
</file>