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Metadata/LabelInfo.xml" ContentType="application/vnd.ms-office.classificationlabel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1232" r:id="rId2"/>
    <p:sldId id="284" r:id="rId3"/>
    <p:sldId id="1253" r:id="rId4"/>
    <p:sldId id="1265" r:id="rId5"/>
    <p:sldId id="1266" r:id="rId6"/>
    <p:sldId id="291" r:id="rId7"/>
    <p:sldId id="1267" r:id="rId8"/>
    <p:sldId id="1236" r:id="rId9"/>
    <p:sldId id="1270" r:id="rId10"/>
    <p:sldId id="277" r:id="rId11"/>
    <p:sldId id="274" r:id="rId12"/>
    <p:sldId id="1254" r:id="rId13"/>
    <p:sldId id="275" r:id="rId14"/>
    <p:sldId id="276" r:id="rId15"/>
    <p:sldId id="1251" r:id="rId16"/>
    <p:sldId id="1255" r:id="rId17"/>
    <p:sldId id="1256" r:id="rId18"/>
    <p:sldId id="1237" r:id="rId19"/>
    <p:sldId id="1268" r:id="rId20"/>
    <p:sldId id="1250" r:id="rId21"/>
    <p:sldId id="1269" r:id="rId22"/>
    <p:sldId id="279" r:id="rId23"/>
    <p:sldId id="1238" r:id="rId24"/>
    <p:sldId id="1252" r:id="rId25"/>
    <p:sldId id="1241" r:id="rId26"/>
    <p:sldId id="1240" r:id="rId27"/>
    <p:sldId id="1242" r:id="rId28"/>
    <p:sldId id="1243" r:id="rId29"/>
    <p:sldId id="292" r:id="rId30"/>
    <p:sldId id="1244" r:id="rId31"/>
    <p:sldId id="1245" r:id="rId32"/>
    <p:sldId id="1246" r:id="rId33"/>
    <p:sldId id="1247" r:id="rId34"/>
    <p:sldId id="1248" r:id="rId35"/>
    <p:sldId id="1258" r:id="rId36"/>
    <p:sldId id="1259" r:id="rId37"/>
    <p:sldId id="1261" r:id="rId38"/>
    <p:sldId id="1260" r:id="rId39"/>
    <p:sldId id="293" r:id="rId40"/>
    <p:sldId id="1262" r:id="rId41"/>
    <p:sldId id="1264" r:id="rId42"/>
    <p:sldId id="1263" r:id="rId43"/>
    <p:sldId id="1249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557" autoAdjust="0"/>
  </p:normalViewPr>
  <p:slideViewPr>
    <p:cSldViewPr snapToGrid="0">
      <p:cViewPr varScale="1">
        <p:scale>
          <a:sx n="64" d="100"/>
          <a:sy n="64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customXml" Target="../customXml/item2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0C72C-5C47-45EF-B1C2-BABF7222659A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6C302-4D31-48F4-894D-0B57BEB3402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480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4EB00-98BB-915F-5580-3F52EE021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B4187E-3505-0712-F7B3-8E8F2A69E0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9A90D6-1341-9DFF-C8F6-B8A432FB44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031BB-C59B-EE1E-36CD-41AA8B8DAA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75822A-B8E1-427A-B59E-B148CA1D73B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5232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8820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24FC4-F85E-885B-73C9-B9C156CBE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138FFAA-2F00-73CF-07DA-F6A9B974AA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1B9DA9D-A93C-1AA4-B0CA-E2D21C270A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4944E5A-03FD-974D-F7D6-A1C1DC2318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9457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5A457-42AB-C134-67BC-982799393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D2929EB-39B9-B00F-3CFF-1E0C31E29D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9E8892A-26F1-5053-F5FE-6A3340A5C8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AC4E245-7A1A-978D-CE0A-62BD354019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7356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37C7D-DB84-131E-894D-7E23FDA1B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328AC12-2C77-E4E6-62EA-22DBD6653D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66557C0-1452-9100-7E4E-F74E8ED78B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A8C2E08-BC76-AAFC-D2FE-C3EEB90BA2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7688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0817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6142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751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256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844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27DC6-46F1-F337-45FC-51B3BABF4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5AA5FA0-B714-A101-0A2E-6D7DDA8468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131B66A-2987-0877-BC2D-C39E05D90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D4447EF-B875-0794-B691-E71388218D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97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119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6322B-E33D-B6E7-044E-43DD124B4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268E69F-B8C3-0EA4-4F4F-D2D4A75AAC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2CF0889-4E1B-B794-2A6D-57048593CC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510ACF-C088-C9FD-9B33-C79583A455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839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2680E-C6B3-8137-16DD-6D02A7681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DD42C35-DB09-A3FC-9C03-FB00791DDA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C1A8954-7752-A160-4EAE-19E4E58CC8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83012E7-8819-D7B9-7520-76538BF146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089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1FB50-EEB9-B3C5-A9D6-E18FDFA1A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C031762-A11E-9040-5F2C-F542F05225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D2B100D-87DC-A9C3-E0F8-772B4C150A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C62DF1-E7F2-FD84-80E2-11F96636A0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220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EB38C-3582-AC5F-2A38-5E870EF38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B863E45-35A2-A235-5F49-4C9082FA99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A0F9D9D-0A22-74DF-67C1-E6DA34599B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54C95B-E7CF-DA64-C950-187BC034BB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485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D8BAB-97CC-5E2C-8474-598A69726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824291-9032-6262-8161-A103C0010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959C9-46B4-5341-2ADF-F28191B70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581BC-AF69-4BBA-9946-D8C1A2E41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1D3F4-E0DE-5547-7CD9-89DD63628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1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BC1F6-54F5-93B4-4C19-DDDA7BF8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E89A1C-31F3-68C7-D167-100550F32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17B1D-B23A-91C9-CBA6-758C6BECF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FBA6C-C29E-F4ED-3C3D-F5D18B6A2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D35F0-7312-6855-9E50-909C9D096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30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AF71EB-BDFD-28B6-693C-6573AA1F0D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6AD907-1DB0-8521-0B73-590994BB8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D9FA2-BD5A-C383-BC99-A002ECE4A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FCE7D-F6E5-1249-A223-0F834ABEE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D68A0-4939-739A-F8E3-57D4527CE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954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lue title -white">
    <p:bg>
      <p:bgPr>
        <a:solidFill>
          <a:srgbClr val="0097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233846" y="2497366"/>
            <a:ext cx="8887394" cy="1325563"/>
          </a:xfrm>
          <a:prstGeom prst="rect">
            <a:avLst/>
          </a:prstGeom>
        </p:spPr>
        <p:txBody>
          <a:bodyPr lIns="0" tIns="0" rIns="0" anchor="b" anchorCtr="0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233613" y="3937900"/>
            <a:ext cx="8888412" cy="6842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800"/>
            </a:lvl2pPr>
            <a:lvl3pPr marL="914400" indent="0">
              <a:buFontTx/>
              <a:buNone/>
              <a:defRPr sz="2800"/>
            </a:lvl3pPr>
            <a:lvl4pPr marL="1371600" indent="0">
              <a:buFontTx/>
              <a:buNone/>
              <a:defRPr sz="2800"/>
            </a:lvl4pPr>
            <a:lvl5pPr marL="1828800" indent="0">
              <a:buFontTx/>
              <a:buNone/>
              <a:defRPr sz="2800"/>
            </a:lvl5pPr>
          </a:lstStyle>
          <a:p>
            <a:pPr lvl="0"/>
            <a:r>
              <a:rPr lang="en-GB" dirty="0"/>
              <a:t>Click to add a subtitle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19" y="579645"/>
            <a:ext cx="12212051" cy="11199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19" y="4854691"/>
            <a:ext cx="2769676" cy="200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731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6BD0D-0909-E2F1-FE17-FB6DB849F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A4098-B21C-3197-B60B-47DF4F68D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6BABB-D080-4791-3AFD-33B2D3CA0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5954E-5050-64A1-86CA-D305AB9AC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1D22A-43DC-F9BE-723A-DAE6DCE32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70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D4485-A77A-3336-BA87-0EC2EC92E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B4D143-6F7C-6AB3-406B-A2345A189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D30C5-B867-644F-96C5-D2FD4A23B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AC6D5-BBA8-5084-BD6A-9DE2FBA76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7651E-A7F2-C9E2-BE81-75001F339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22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58A03-F60F-484F-1548-6A9316FD3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01F06-14CD-9D50-9F7E-79EF6E1C70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6F235-AE55-30F4-1BA3-91781867D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C149AD-7D14-7EF8-72F1-4CB39960B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1CF23F-2F69-6246-D691-6BA4CA92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FA02C9-AAAC-4D25-B762-A66C35069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427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BF5EB-AEC1-3F69-7316-BF77E2547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40A9C-1BF8-C74C-AF8A-2BA9E511B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D1565-8878-EA07-DC3C-B0BC1EFC2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7A1EF3-0413-20A7-AD98-CF41C2C0C2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F2032C-2303-C347-48AE-EA0BE3964A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FBDBDD-61CB-52AF-29FE-0C68D1EF2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D326D1-F52A-4D14-A4FB-675F5CA4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BB9C25-6F29-6645-61CE-15D9BF50E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98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31285-A1A5-085E-FBDC-80814E792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8F42B7-9938-BEC0-0DD3-2F18A3C60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738754-596E-B4DA-CA17-869DDF58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922BAE-A5E7-9FDE-3DA0-9B476BABB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68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55E763-47A3-0F24-CD51-018A5B05A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DAA5AB-9E95-2B0A-36CB-B9C8E9BBC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BBAEC-C506-155E-97B5-6B02FA4CF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588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7367D-2CFA-5FB1-E80F-1C2D6F92A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A66CE-CDC9-9B41-516A-2DF70759B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FB1B1B-DAE5-E0EA-36D3-7154B8B9E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31FDDB-B029-64F0-2659-D46279EC7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2F902-C4CB-0CEC-6AF0-306E49CDB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4C1FA5-C1BE-96DD-EBB1-CB7AD28C3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48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8F19F-2587-DF21-A880-97A75D5D1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7AD0-C352-BC71-F279-4A4755A3ED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D4BDA-31C3-6FAB-D59E-F0D6D99F38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C70007-2F19-98F0-7F7E-34612CB64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47F339-C612-651D-6F49-289A46D2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76789B-36D0-07DF-FA59-A9A8511D2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26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6677C9-16D1-4ADD-FE68-BC561FBE9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501E6-B61E-1304-2E10-06B81BA24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BD606-AE69-F45B-C113-A8357F518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07931-4DA3-4D68-93F3-96C359C2596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BCF34-2C89-3705-F4B7-DF9432E5A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610CD-880E-A16D-DACF-58B947085E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EC10C-8400-4BED-8796-384D2D96801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59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20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2.svg"/><Relationship Id="rId7" Type="http://schemas.openxmlformats.org/officeDocument/2006/relationships/image" Target="../media/image14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12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10" Type="http://schemas.openxmlformats.org/officeDocument/2006/relationships/image" Target="../media/image30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10" Type="http://schemas.openxmlformats.org/officeDocument/2006/relationships/image" Target="../media/image38.svg"/><Relationship Id="rId4" Type="http://schemas.openxmlformats.org/officeDocument/2006/relationships/image" Target="../media/image32.svg"/><Relationship Id="rId9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surveyfutures.net/wp-content/uploads/2025/11/working-paper-08-video-interviews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08F90-DEA2-D5B9-F296-E8C5D980E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545DC-1276-E5FE-B7F1-581B06C37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303" y="4275207"/>
            <a:ext cx="8887394" cy="1325563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r>
              <a:rPr lang="en-GB" sz="3600" b="1" dirty="0"/>
              <a:t>Assessing the impact of video interviewing on measurement quality: Evidence from an experimental study on mode effects</a:t>
            </a:r>
            <a:br>
              <a:rPr lang="en-GB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 Asensio</a:t>
            </a: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Matt Brown*, Richard Silverwood*,</a:t>
            </a:r>
            <a:b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 Hanson** and Gabriele Durrant***</a:t>
            </a:r>
            <a:b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*Centre for Longitudinal Studies, UCL; </a:t>
            </a:r>
            <a:b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**City, University of London;</a:t>
            </a:r>
            <a:b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***University of Southampton</a:t>
            </a:r>
            <a:endParaRPr lang="en-GB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EE72DA-ACEE-9CA2-4DF1-2BB9C32B3F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426" y="4937989"/>
            <a:ext cx="1443959" cy="132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763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982CE-EB62-92FC-AEA0-58C9029C8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0E6D3-1BD1-CFEE-F503-993713B8F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A0603-4D97-B270-B8A0-93E2EB805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Is data collected by video-interview more comparable with data collected in-person or by web?</a:t>
            </a:r>
          </a:p>
        </p:txBody>
      </p:sp>
      <p:pic>
        <p:nvPicPr>
          <p:cNvPr id="6" name="Graphic 5" descr="User with solid fill">
            <a:extLst>
              <a:ext uri="{FF2B5EF4-FFF2-40B4-BE49-F238E27FC236}">
                <a16:creationId xmlns:a16="http://schemas.microsoft.com/office/drawing/2014/main" id="{E6AB0981-3C63-AD50-1DB7-F97682C60B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78524" y="4337179"/>
            <a:ext cx="1004596" cy="1004596"/>
          </a:xfrm>
          <a:prstGeom prst="rect">
            <a:avLst/>
          </a:prstGeom>
        </p:spPr>
      </p:pic>
      <p:pic>
        <p:nvPicPr>
          <p:cNvPr id="10" name="Graphic 9" descr="Vlog with solid fill">
            <a:extLst>
              <a:ext uri="{FF2B5EF4-FFF2-40B4-BE49-F238E27FC236}">
                <a16:creationId xmlns:a16="http://schemas.microsoft.com/office/drawing/2014/main" id="{191275BC-DB73-A0C1-5CA5-0D85AA673D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15840" y="4337179"/>
            <a:ext cx="1107233" cy="1107233"/>
          </a:xfrm>
          <a:prstGeom prst="rect">
            <a:avLst/>
          </a:prstGeom>
        </p:spPr>
      </p:pic>
      <p:pic>
        <p:nvPicPr>
          <p:cNvPr id="4" name="Gráfico 3" descr="Internet con relleno sólido">
            <a:extLst>
              <a:ext uri="{FF2B5EF4-FFF2-40B4-BE49-F238E27FC236}">
                <a16:creationId xmlns:a16="http://schemas.microsoft.com/office/drawing/2014/main" id="{E1BF74E9-7BAF-0DEE-4F4E-581CA1B120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34362" y="4173040"/>
            <a:ext cx="1332873" cy="133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194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C20CD-B00B-62FC-438C-4E1C544B1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36F4A-1964-D8DC-7F4E-969DB2F04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Data comes from the “</a:t>
            </a:r>
            <a:r>
              <a:rPr lang="en-US" b="1" dirty="0"/>
              <a:t>Measurement Lab</a:t>
            </a:r>
            <a:r>
              <a:rPr lang="en-US" dirty="0"/>
              <a:t>” mode experiment</a:t>
            </a:r>
          </a:p>
          <a:p>
            <a:endParaRPr lang="en-GB" dirty="0"/>
          </a:p>
          <a:p>
            <a:r>
              <a:rPr lang="en-GB" dirty="0"/>
              <a:t>The aim of the experiment was to explore the impact of mode on some of the key measures included in the most recent sweeps of the </a:t>
            </a:r>
            <a:r>
              <a:rPr lang="en-GB" b="1" dirty="0"/>
              <a:t>Next Steps Age 32 Survey </a:t>
            </a:r>
            <a:r>
              <a:rPr lang="en-GB" dirty="0"/>
              <a:t>and the </a:t>
            </a:r>
            <a:r>
              <a:rPr lang="en-GB" b="1" dirty="0"/>
              <a:t>Millennium Cohort Study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Newly recruited, independent sample.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8536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AE810-FDE0-3FDB-668A-1371C439E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A9B87-A0ED-85B0-689B-A87025659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data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CAAD36A-85B8-5453-219A-D00E9103A1C4}"/>
              </a:ext>
            </a:extLst>
          </p:cNvPr>
          <p:cNvSpPr/>
          <p:nvPr/>
        </p:nvSpPr>
        <p:spPr>
          <a:xfrm>
            <a:off x="4343399" y="1027906"/>
            <a:ext cx="2510287" cy="247441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Graphic 4" descr="Group of people with solid fill">
            <a:extLst>
              <a:ext uri="{FF2B5EF4-FFF2-40B4-BE49-F238E27FC236}">
                <a16:creationId xmlns:a16="http://schemas.microsoft.com/office/drawing/2014/main" id="{4682BA43-63F5-4739-1638-2101C2DA77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8776" y="1338531"/>
            <a:ext cx="1719532" cy="17195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B2707D6-6445-BB18-466F-89F414810229}"/>
              </a:ext>
            </a:extLst>
          </p:cNvPr>
          <p:cNvSpPr txBox="1"/>
          <p:nvPr/>
        </p:nvSpPr>
        <p:spPr>
          <a:xfrm>
            <a:off x="7316637" y="1580735"/>
            <a:ext cx="34419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1,692 participants aged 20-40 in England</a:t>
            </a:r>
          </a:p>
          <a:p>
            <a:endParaRPr lang="en-GB" dirty="0"/>
          </a:p>
          <a:p>
            <a:r>
              <a:rPr lang="en-GB" dirty="0"/>
              <a:t>Soft quotas on age, gender and region to ensure a broadly representative sample</a:t>
            </a:r>
          </a:p>
        </p:txBody>
      </p:sp>
    </p:spTree>
    <p:extLst>
      <p:ext uri="{BB962C8B-B14F-4D97-AF65-F5344CB8AC3E}">
        <p14:creationId xmlns:p14="http://schemas.microsoft.com/office/powerpoint/2010/main" val="1329341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09F93-D306-EF9B-892D-EF3F31BB9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CC0EB-F8C0-5A5B-EEF7-5089E2ED2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data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DD3A18A-2363-BA6F-D4CC-C56CE9DCB84F}"/>
              </a:ext>
            </a:extLst>
          </p:cNvPr>
          <p:cNvSpPr/>
          <p:nvPr/>
        </p:nvSpPr>
        <p:spPr>
          <a:xfrm>
            <a:off x="4343399" y="1027906"/>
            <a:ext cx="2510287" cy="247441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Graphic 4" descr="Group of people with solid fill">
            <a:extLst>
              <a:ext uri="{FF2B5EF4-FFF2-40B4-BE49-F238E27FC236}">
                <a16:creationId xmlns:a16="http://schemas.microsoft.com/office/drawing/2014/main" id="{5858F4B3-175B-AC67-3223-4CC03B6257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8776" y="1338531"/>
            <a:ext cx="1719532" cy="17195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321B03-4D9C-90CB-1CE2-EA8159327D8C}"/>
              </a:ext>
            </a:extLst>
          </p:cNvPr>
          <p:cNvSpPr txBox="1"/>
          <p:nvPr/>
        </p:nvSpPr>
        <p:spPr>
          <a:xfrm>
            <a:off x="7316637" y="1580735"/>
            <a:ext cx="34419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1,692 participants aged 20-40 in England</a:t>
            </a:r>
          </a:p>
          <a:p>
            <a:endParaRPr lang="en-GB" dirty="0"/>
          </a:p>
          <a:p>
            <a:r>
              <a:rPr lang="en-GB" dirty="0"/>
              <a:t>Soft quotas on age, gender and region to ensure a broadly representative sample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3A8423-C325-C24C-E78A-BA459A2A8949}"/>
              </a:ext>
            </a:extLst>
          </p:cNvPr>
          <p:cNvSpPr txBox="1"/>
          <p:nvPr/>
        </p:nvSpPr>
        <p:spPr>
          <a:xfrm>
            <a:off x="506081" y="2198297"/>
            <a:ext cx="34419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Mode allocation using a rotation plan </a:t>
            </a:r>
          </a:p>
          <a:p>
            <a:r>
              <a:rPr lang="en-GB" dirty="0"/>
              <a:t>Order of allocation randomised between sample points </a:t>
            </a:r>
          </a:p>
        </p:txBody>
      </p:sp>
    </p:spTree>
    <p:extLst>
      <p:ext uri="{BB962C8B-B14F-4D97-AF65-F5344CB8AC3E}">
        <p14:creationId xmlns:p14="http://schemas.microsoft.com/office/powerpoint/2010/main" val="1377863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33E2D-D895-96FB-F7FF-785A04C8B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034C5-317C-DBF3-6BCA-654BC6E0A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data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1653A6A-C4C5-9517-770D-6C5BE9F145EF}"/>
              </a:ext>
            </a:extLst>
          </p:cNvPr>
          <p:cNvSpPr/>
          <p:nvPr/>
        </p:nvSpPr>
        <p:spPr>
          <a:xfrm>
            <a:off x="4343399" y="1027906"/>
            <a:ext cx="2510287" cy="247441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Graphic 4" descr="Group of people with solid fill">
            <a:extLst>
              <a:ext uri="{FF2B5EF4-FFF2-40B4-BE49-F238E27FC236}">
                <a16:creationId xmlns:a16="http://schemas.microsoft.com/office/drawing/2014/main" id="{986BDF23-CDDA-AD11-E5A4-BEAE905FA4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8776" y="1338531"/>
            <a:ext cx="1719532" cy="17195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C70603B-36A3-D303-7C09-AA5C7B1A9DB3}"/>
              </a:ext>
            </a:extLst>
          </p:cNvPr>
          <p:cNvSpPr txBox="1"/>
          <p:nvPr/>
        </p:nvSpPr>
        <p:spPr>
          <a:xfrm>
            <a:off x="7316637" y="1580735"/>
            <a:ext cx="34419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1,692 participants aged 20-40 in England</a:t>
            </a:r>
          </a:p>
          <a:p>
            <a:endParaRPr lang="en-GB" dirty="0"/>
          </a:p>
          <a:p>
            <a:r>
              <a:rPr lang="en-GB" dirty="0"/>
              <a:t>Soft quotas on age, gender and region to ensure a broadly representative sample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D57E81-6C77-CBDA-69EC-6031B6620CA4}"/>
              </a:ext>
            </a:extLst>
          </p:cNvPr>
          <p:cNvSpPr txBox="1"/>
          <p:nvPr/>
        </p:nvSpPr>
        <p:spPr>
          <a:xfrm>
            <a:off x="506081" y="2198297"/>
            <a:ext cx="34419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Mode allocation using a rotation plan </a:t>
            </a:r>
          </a:p>
          <a:p>
            <a:r>
              <a:rPr lang="en-GB" dirty="0"/>
              <a:t>Order of allocation randomised between sample points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047827-C778-2B1A-0C4F-886EE40FAF1A}"/>
              </a:ext>
            </a:extLst>
          </p:cNvPr>
          <p:cNvSpPr txBox="1"/>
          <p:nvPr/>
        </p:nvSpPr>
        <p:spPr>
          <a:xfrm>
            <a:off x="7857407" y="3967351"/>
            <a:ext cx="1096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Video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FECB63-32D1-2B9A-C6E9-CC3CD9D67C1A}"/>
              </a:ext>
            </a:extLst>
          </p:cNvPr>
          <p:cNvSpPr txBox="1"/>
          <p:nvPr/>
        </p:nvSpPr>
        <p:spPr>
          <a:xfrm>
            <a:off x="5231290" y="4063141"/>
            <a:ext cx="73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F2F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4B3588-9A27-BD80-8855-A1E39C072054}"/>
              </a:ext>
            </a:extLst>
          </p:cNvPr>
          <p:cNvSpPr txBox="1"/>
          <p:nvPr/>
        </p:nvSpPr>
        <p:spPr>
          <a:xfrm>
            <a:off x="2549286" y="3995942"/>
            <a:ext cx="1096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Web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CC01985-3A57-FC42-FC0A-62A60606838D}"/>
              </a:ext>
            </a:extLst>
          </p:cNvPr>
          <p:cNvCxnSpPr>
            <a:stCxn id="6" idx="3"/>
            <a:endCxn id="15" idx="0"/>
          </p:cNvCxnSpPr>
          <p:nvPr/>
        </p:nvCxnSpPr>
        <p:spPr>
          <a:xfrm flipH="1">
            <a:off x="3097692" y="3139955"/>
            <a:ext cx="1613330" cy="855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8588729-F11D-BF9F-0F2B-BE523A3BF756}"/>
              </a:ext>
            </a:extLst>
          </p:cNvPr>
          <p:cNvCxnSpPr>
            <a:stCxn id="6" idx="5"/>
            <a:endCxn id="13" idx="0"/>
          </p:cNvCxnSpPr>
          <p:nvPr/>
        </p:nvCxnSpPr>
        <p:spPr>
          <a:xfrm>
            <a:off x="6486063" y="3139955"/>
            <a:ext cx="1919750" cy="827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4F10DB2-C857-DCC7-C431-3D77021FEC79}"/>
              </a:ext>
            </a:extLst>
          </p:cNvPr>
          <p:cNvCxnSpPr>
            <a:cxnSpLocks/>
            <a:stCxn id="6" idx="4"/>
            <a:endCxn id="14" idx="0"/>
          </p:cNvCxnSpPr>
          <p:nvPr/>
        </p:nvCxnSpPr>
        <p:spPr>
          <a:xfrm flipH="1">
            <a:off x="5598542" y="3502325"/>
            <a:ext cx="1" cy="560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" name="Gráfico 18" descr="Internet con relleno sólido">
            <a:extLst>
              <a:ext uri="{FF2B5EF4-FFF2-40B4-BE49-F238E27FC236}">
                <a16:creationId xmlns:a16="http://schemas.microsoft.com/office/drawing/2014/main" id="{190DAD71-A33A-162E-B9DA-5A05DD734A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25745" y="4334881"/>
            <a:ext cx="1332873" cy="1332873"/>
          </a:xfrm>
          <a:prstGeom prst="rect">
            <a:avLst/>
          </a:prstGeom>
        </p:spPr>
      </p:pic>
      <p:pic>
        <p:nvPicPr>
          <p:cNvPr id="20" name="Graphic 5" descr="User with solid fill">
            <a:extLst>
              <a:ext uri="{FF2B5EF4-FFF2-40B4-BE49-F238E27FC236}">
                <a16:creationId xmlns:a16="http://schemas.microsoft.com/office/drawing/2014/main" id="{75935BC0-209C-42E9-7F27-F31F27E3B0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094768" y="4490991"/>
            <a:ext cx="1004596" cy="1004596"/>
          </a:xfrm>
          <a:prstGeom prst="rect">
            <a:avLst/>
          </a:prstGeom>
        </p:spPr>
      </p:pic>
      <p:pic>
        <p:nvPicPr>
          <p:cNvPr id="22" name="Graphic 9" descr="Vlog with solid fill">
            <a:extLst>
              <a:ext uri="{FF2B5EF4-FFF2-40B4-BE49-F238E27FC236}">
                <a16:creationId xmlns:a16="http://schemas.microsoft.com/office/drawing/2014/main" id="{A7A06871-0FFA-E404-CAF1-FC593170E6E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725494" y="4295258"/>
            <a:ext cx="1200329" cy="120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125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B5B74-D93C-245C-36C5-5FE75B231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365C2-C792-00EA-A28B-3D2BA3255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Questionnaire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0E599-DB95-F730-EEC1-9D26E0906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Content: Items on household relationship, housing, activities and employment, finances, health and identity</a:t>
            </a:r>
          </a:p>
          <a:p>
            <a:endParaRPr lang="en-GB" dirty="0"/>
          </a:p>
        </p:txBody>
      </p:sp>
      <p:pic>
        <p:nvPicPr>
          <p:cNvPr id="5" name="Gráfico 4" descr="Casa de reforma con destellos contorno">
            <a:extLst>
              <a:ext uri="{FF2B5EF4-FFF2-40B4-BE49-F238E27FC236}">
                <a16:creationId xmlns:a16="http://schemas.microsoft.com/office/drawing/2014/main" id="{1C04D304-5E15-8291-D5B1-84176FB272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34101" y="2971800"/>
            <a:ext cx="914400" cy="914400"/>
          </a:xfrm>
          <a:prstGeom prst="rect">
            <a:avLst/>
          </a:prstGeom>
        </p:spPr>
      </p:pic>
      <p:pic>
        <p:nvPicPr>
          <p:cNvPr id="7" name="Gráfico 6" descr="Seguridad alimenticia contorno">
            <a:extLst>
              <a:ext uri="{FF2B5EF4-FFF2-40B4-BE49-F238E27FC236}">
                <a16:creationId xmlns:a16="http://schemas.microsoft.com/office/drawing/2014/main" id="{561DFA4A-553A-9B24-C804-94BF0D2291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45268" y="2971800"/>
            <a:ext cx="914400" cy="914400"/>
          </a:xfrm>
          <a:prstGeom prst="rect">
            <a:avLst/>
          </a:prstGeom>
        </p:spPr>
      </p:pic>
      <p:pic>
        <p:nvPicPr>
          <p:cNvPr id="9" name="Gráfico 8" descr="Monedas contorno">
            <a:extLst>
              <a:ext uri="{FF2B5EF4-FFF2-40B4-BE49-F238E27FC236}">
                <a16:creationId xmlns:a16="http://schemas.microsoft.com/office/drawing/2014/main" id="{0FD6A623-028E-93D6-9BB1-ED50C618A80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17934" y="2971800"/>
            <a:ext cx="914400" cy="914400"/>
          </a:xfrm>
          <a:prstGeom prst="rect">
            <a:avLst/>
          </a:prstGeom>
        </p:spPr>
      </p:pic>
      <p:pic>
        <p:nvPicPr>
          <p:cNvPr id="13" name="Gráfico 12" descr="Maletín contorno">
            <a:extLst>
              <a:ext uri="{FF2B5EF4-FFF2-40B4-BE49-F238E27FC236}">
                <a16:creationId xmlns:a16="http://schemas.microsoft.com/office/drawing/2014/main" id="{A2688B4A-8003-7F69-3D87-452269CAB90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906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629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64894-5C18-E814-7BDD-74416BDC2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DB7BC-E07D-D924-B6DE-420989715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Questionnaire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415ED-6939-1DCD-7CC0-3F841F7E5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Content: Items on household relationship, housing, activities and employment, finances, health and identity</a:t>
            </a:r>
          </a:p>
          <a:p>
            <a:endParaRPr lang="en-GB" dirty="0"/>
          </a:p>
          <a:p>
            <a:r>
              <a:rPr lang="en-GB" dirty="0"/>
              <a:t>A self-completion module including items on financial literacy, life satisfaction, mental wellbeing, drinking and smoking behaviour and childhood circumstances.</a:t>
            </a:r>
          </a:p>
          <a:p>
            <a:endParaRPr lang="en-GB" dirty="0"/>
          </a:p>
        </p:txBody>
      </p:sp>
      <p:pic>
        <p:nvPicPr>
          <p:cNvPr id="5" name="Gráfico 4" descr="Meditación contorno">
            <a:extLst>
              <a:ext uri="{FF2B5EF4-FFF2-40B4-BE49-F238E27FC236}">
                <a16:creationId xmlns:a16="http://schemas.microsoft.com/office/drawing/2014/main" id="{D4AC8BF2-540E-E398-3E51-39085DB109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9646" y="4694722"/>
            <a:ext cx="914400" cy="914400"/>
          </a:xfrm>
          <a:prstGeom prst="rect">
            <a:avLst/>
          </a:prstGeom>
        </p:spPr>
      </p:pic>
      <p:pic>
        <p:nvPicPr>
          <p:cNvPr id="9" name="Gráfico 8" descr="Vino contorno">
            <a:extLst>
              <a:ext uri="{FF2B5EF4-FFF2-40B4-BE49-F238E27FC236}">
                <a16:creationId xmlns:a16="http://schemas.microsoft.com/office/drawing/2014/main" id="{69AA5457-25CB-6A45-8897-6A1BF0D27C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56433" y="4694722"/>
            <a:ext cx="914400" cy="914400"/>
          </a:xfrm>
          <a:prstGeom prst="rect">
            <a:avLst/>
          </a:prstGeom>
        </p:spPr>
      </p:pic>
      <p:pic>
        <p:nvPicPr>
          <p:cNvPr id="11" name="Gráfico 10" descr="Niña con globo contorno">
            <a:extLst>
              <a:ext uri="{FF2B5EF4-FFF2-40B4-BE49-F238E27FC236}">
                <a16:creationId xmlns:a16="http://schemas.microsoft.com/office/drawing/2014/main" id="{EF008A1D-8456-9DB2-FBEB-81581C388D5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23220" y="4677878"/>
            <a:ext cx="914400" cy="914400"/>
          </a:xfrm>
          <a:prstGeom prst="rect">
            <a:avLst/>
          </a:prstGeom>
        </p:spPr>
      </p:pic>
      <p:pic>
        <p:nvPicPr>
          <p:cNvPr id="13" name="Gráfico 12" descr="Insignia de corazón contorno">
            <a:extLst>
              <a:ext uri="{FF2B5EF4-FFF2-40B4-BE49-F238E27FC236}">
                <a16:creationId xmlns:a16="http://schemas.microsoft.com/office/drawing/2014/main" id="{04F42C19-5F93-15B1-611F-680441A4896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222858" y="469472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574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7D1B3-E8CE-D4E5-7BF1-E18227BDB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F4C4C-9468-A2A4-D587-2BB03859A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Questionnaire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B0B25-DF3D-2714-758B-25A848841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Content: Items on household relationship, housing, activities and employment, finances, health and identity</a:t>
            </a:r>
          </a:p>
          <a:p>
            <a:endParaRPr lang="en-GB" dirty="0"/>
          </a:p>
          <a:p>
            <a:r>
              <a:rPr lang="en-GB" dirty="0"/>
              <a:t>A self-completion module including items on financial literacy, life satisfaction, mental wellbeing, drinking and smoking behaviour and childhood circumstances.</a:t>
            </a:r>
          </a:p>
          <a:p>
            <a:endParaRPr lang="en-GB" dirty="0"/>
          </a:p>
          <a:p>
            <a:r>
              <a:rPr lang="en-GB" dirty="0"/>
              <a:t>Cognitive assessment test</a:t>
            </a:r>
          </a:p>
        </p:txBody>
      </p:sp>
    </p:spTree>
    <p:extLst>
      <p:ext uri="{BB962C8B-B14F-4D97-AF65-F5344CB8AC3E}">
        <p14:creationId xmlns:p14="http://schemas.microsoft.com/office/powerpoint/2010/main" val="658185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6C146-8805-D42C-C85F-928F51CA9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40043-51CC-C9A6-45FC-98E25D54C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035C6-5622-6483-C336-BF18EF3AF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We compare the three modes on two indicators:</a:t>
            </a:r>
          </a:p>
          <a:p>
            <a:pPr lvl="1"/>
            <a:r>
              <a:rPr lang="en-GB" dirty="0"/>
              <a:t>Item non-response </a:t>
            </a:r>
          </a:p>
          <a:p>
            <a:pPr lvl="1"/>
            <a:r>
              <a:rPr lang="en-GB" dirty="0"/>
              <a:t>Differences in response distribution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" name="Gráfico 4" descr="Preguntas contorno">
            <a:extLst>
              <a:ext uri="{FF2B5EF4-FFF2-40B4-BE49-F238E27FC236}">
                <a16:creationId xmlns:a16="http://schemas.microsoft.com/office/drawing/2014/main" id="{3BA3E381-EC30-9D05-7BD7-4B4919E066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47924" y="3081131"/>
            <a:ext cx="2464904" cy="24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434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07CB4-F46A-C595-5CF5-A2151D82E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714C9-DC30-631B-D315-2F99FE399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2B8AE-2DDD-326E-9FC6-FA2A7DE31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We compare the three modes on two indicators:</a:t>
            </a:r>
          </a:p>
          <a:p>
            <a:pPr lvl="1"/>
            <a:r>
              <a:rPr lang="en-GB" dirty="0"/>
              <a:t>Item non-response </a:t>
            </a:r>
          </a:p>
          <a:p>
            <a:pPr lvl="1"/>
            <a:r>
              <a:rPr lang="en-GB" dirty="0"/>
              <a:t>Differences in response distribution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Regression based approach using mode as main independent variable and controlling for a series of sociodemographic characteristics:</a:t>
            </a:r>
          </a:p>
          <a:p>
            <a:pPr lvl="1"/>
            <a:r>
              <a:rPr lang="en-GB" dirty="0"/>
              <a:t>Age, sex and ethnicity</a:t>
            </a:r>
          </a:p>
          <a:p>
            <a:pPr lvl="1"/>
            <a:r>
              <a:rPr lang="en-GB" dirty="0"/>
              <a:t>Education level, employment status and social grade</a:t>
            </a:r>
          </a:p>
          <a:p>
            <a:pPr lvl="1"/>
            <a:r>
              <a:rPr lang="en-GB" dirty="0"/>
              <a:t>Region and household characteristics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222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B2257-2718-BF27-C465-15123952A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CBD94-CA92-E0D1-FCAD-D832CD2F8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Acknowledgments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CE16B-DE43-A93D-5E59-0265CBFC0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data used in the present study is from the Centre for Longitudinal Studies’ “Measurement Lab”, funded by the </a:t>
            </a:r>
            <a:r>
              <a:rPr lang="en-GB" b="1" dirty="0"/>
              <a:t>UKRI Economic and Social Research Council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This study has been conducted as part of the </a:t>
            </a:r>
            <a:r>
              <a:rPr lang="en-GB" b="1" dirty="0"/>
              <a:t>Survey Futures programme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55EF06F6-CF52-8D64-E814-96CD34770F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926" y="4359729"/>
            <a:ext cx="2468147" cy="14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33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71134-2A2A-2542-6D38-ECEF8FAD2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233A0-7936-37C8-72D0-5FE46F9DF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BC1DE-05DD-0650-2891-838728AD7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How non-response was handled?</a:t>
            </a:r>
          </a:p>
          <a:p>
            <a:pPr lvl="1"/>
            <a:r>
              <a:rPr lang="en-GB" dirty="0"/>
              <a:t>Web: Skip button available.</a:t>
            </a:r>
          </a:p>
          <a:p>
            <a:pPr lvl="1"/>
            <a:r>
              <a:rPr lang="en-GB" dirty="0"/>
              <a:t>In-person: Spontaneous non-response recorded but not proposed.</a:t>
            </a:r>
          </a:p>
          <a:p>
            <a:pPr lvl="1"/>
            <a:r>
              <a:rPr lang="en-GB" dirty="0"/>
              <a:t>Video: Mix. Respondents could see the web interface. Interviewer read aloud the answer categories.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7859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4A392-EAB1-C024-8DE5-74A70042F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DCE83-60C7-440F-AF6C-A4E1B0259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BFD55-3C2C-4442-A201-AEF5AAD5A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How non-response was handled?</a:t>
            </a:r>
          </a:p>
          <a:p>
            <a:pPr lvl="1"/>
            <a:r>
              <a:rPr lang="en-GB" dirty="0"/>
              <a:t>Web: Skip button available.</a:t>
            </a:r>
          </a:p>
          <a:p>
            <a:pPr lvl="1"/>
            <a:r>
              <a:rPr lang="en-GB" dirty="0"/>
              <a:t>In-person: Spontaneous non-response recorded but not proposed.</a:t>
            </a:r>
          </a:p>
          <a:p>
            <a:pPr lvl="1"/>
            <a:r>
              <a:rPr lang="en-GB" dirty="0"/>
              <a:t>Video: Mix. Respondents could see the web interface. Interviewer read aloud the answer categories.</a:t>
            </a:r>
          </a:p>
          <a:p>
            <a:pPr lvl="1"/>
            <a:endParaRPr lang="en-GB" dirty="0"/>
          </a:p>
          <a:p>
            <a:r>
              <a:rPr lang="en-GB" dirty="0"/>
              <a:t>How the self-completion module worked?</a:t>
            </a:r>
          </a:p>
          <a:p>
            <a:pPr lvl="1"/>
            <a:r>
              <a:rPr lang="en-GB" dirty="0"/>
              <a:t>Web: As another module.</a:t>
            </a:r>
          </a:p>
          <a:p>
            <a:pPr lvl="1"/>
            <a:r>
              <a:rPr lang="en-GB" dirty="0"/>
              <a:t>In-person: Tablet handed to the respondent. Interviewer present. </a:t>
            </a:r>
          </a:p>
          <a:p>
            <a:pPr lvl="1"/>
            <a:r>
              <a:rPr lang="en-GB" dirty="0"/>
              <a:t>Video: Link provided to the respondent. Interviewer stayed on the call, camera on.</a:t>
            </a:r>
          </a:p>
        </p:txBody>
      </p:sp>
    </p:spTree>
    <p:extLst>
      <p:ext uri="{BB962C8B-B14F-4D97-AF65-F5344CB8AC3E}">
        <p14:creationId xmlns:p14="http://schemas.microsoft.com/office/powerpoint/2010/main" val="489716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7FA61-0DF3-0FFF-59EE-42EB803D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Item non-response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2EB88F-1A93-EBCE-D5D1-21059D6E3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variable, we created a binary variable determining if the respondent provided or not an answer</a:t>
            </a:r>
          </a:p>
          <a:p>
            <a:endParaRPr lang="en-US" dirty="0"/>
          </a:p>
          <a:p>
            <a:r>
              <a:rPr lang="en-US" dirty="0"/>
              <a:t>We present separately the results for the self-completion module.</a:t>
            </a:r>
          </a:p>
          <a:p>
            <a:endParaRPr lang="en-US" dirty="0"/>
          </a:p>
          <a:p>
            <a:r>
              <a:rPr lang="en-US" dirty="0"/>
              <a:t>In general, item non-response was really low. Therefore, many variables were full observed or had to few missing as for being modelled.</a:t>
            </a:r>
          </a:p>
        </p:txBody>
      </p:sp>
    </p:spTree>
    <p:extLst>
      <p:ext uri="{BB962C8B-B14F-4D97-AF65-F5344CB8AC3E}">
        <p14:creationId xmlns:p14="http://schemas.microsoft.com/office/powerpoint/2010/main" val="19338558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29CCC-DEB6-ABCA-D636-6F87F5310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CED00-15C1-4E1C-5F64-385CCA55A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Item non-response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9086A44-4A1A-BBD2-419B-983371FE0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84754" cy="4351338"/>
          </a:xfrm>
        </p:spPr>
        <p:txBody>
          <a:bodyPr/>
          <a:lstStyle/>
          <a:p>
            <a:r>
              <a:rPr lang="en-US" dirty="0"/>
              <a:t>For the first part of the questionnaire, non-response was rare</a:t>
            </a:r>
          </a:p>
          <a:p>
            <a:endParaRPr lang="en-US" dirty="0"/>
          </a:p>
        </p:txBody>
      </p:sp>
      <p:pic>
        <p:nvPicPr>
          <p:cNvPr id="6" name="Picture 12" descr="A graph with red and blue dots&#10;&#10;AI-generated content may be incorrect.">
            <a:extLst>
              <a:ext uri="{FF2B5EF4-FFF2-40B4-BE49-F238E27FC236}">
                <a16:creationId xmlns:a16="http://schemas.microsoft.com/office/drawing/2014/main" id="{6FF3DE8A-EA66-7C13-FA95-B34A2D524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554" y="1690688"/>
            <a:ext cx="6230846" cy="415064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A90BA28-ECBD-F299-B737-2BEBDEA29B9B}"/>
              </a:ext>
            </a:extLst>
          </p:cNvPr>
          <p:cNvSpPr txBox="1"/>
          <p:nvPr/>
        </p:nvSpPr>
        <p:spPr>
          <a:xfrm>
            <a:off x="6303441" y="5916386"/>
            <a:ext cx="43270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Note: </a:t>
            </a:r>
            <a:r>
              <a:rPr lang="en-GB" sz="1600" dirty="0"/>
              <a:t>Logistic regression coefficients with 95% confidence intervals modelling unit non-response</a:t>
            </a:r>
            <a:endParaRPr lang="es-E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3545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3AB2C-244D-FDD7-E9C4-26B076A49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9302F-5A26-360C-60EC-133820BB5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Item non-response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E65649D-2944-55F6-AC9D-09707E025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84754" cy="4351338"/>
          </a:xfrm>
        </p:spPr>
        <p:txBody>
          <a:bodyPr/>
          <a:lstStyle/>
          <a:p>
            <a:r>
              <a:rPr lang="en-US" dirty="0"/>
              <a:t>For the first part of the questionnaire, non-response was rare</a:t>
            </a:r>
          </a:p>
          <a:p>
            <a:endParaRPr lang="en-US" dirty="0"/>
          </a:p>
          <a:p>
            <a:r>
              <a:rPr lang="en-US" dirty="0"/>
              <a:t>Non-response was more common in in-person (F2F), however.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12" descr="A graph with red and blue dots&#10;&#10;AI-generated content may be incorrect.">
            <a:extLst>
              <a:ext uri="{FF2B5EF4-FFF2-40B4-BE49-F238E27FC236}">
                <a16:creationId xmlns:a16="http://schemas.microsoft.com/office/drawing/2014/main" id="{F21741F8-0AD6-7529-1E96-16448ED101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554" y="1690688"/>
            <a:ext cx="6230846" cy="415064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505E9CC-B579-20B0-E670-390463EDECBE}"/>
              </a:ext>
            </a:extLst>
          </p:cNvPr>
          <p:cNvSpPr txBox="1"/>
          <p:nvPr/>
        </p:nvSpPr>
        <p:spPr>
          <a:xfrm>
            <a:off x="6303441" y="5916386"/>
            <a:ext cx="43270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Note: </a:t>
            </a:r>
            <a:r>
              <a:rPr lang="en-GB" sz="1600" dirty="0"/>
              <a:t>Logistic regression coefficients with 95% confidence intervals modelling unit non-response</a:t>
            </a:r>
            <a:endParaRPr lang="es-E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3207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EF689-968B-EC34-7F4A-066992499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E4F6C-1485-C4F4-38A2-8BBF7AFA3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Item non-response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D4FF34F-59E1-BD4B-A641-E0FEE0569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1171" y="1995935"/>
            <a:ext cx="4284754" cy="4351338"/>
          </a:xfrm>
        </p:spPr>
        <p:txBody>
          <a:bodyPr/>
          <a:lstStyle/>
          <a:p>
            <a:r>
              <a:rPr lang="en-US" dirty="0"/>
              <a:t>The self-completion module had a higher NR incidence</a:t>
            </a:r>
          </a:p>
          <a:p>
            <a:endParaRPr lang="en-US" dirty="0"/>
          </a:p>
          <a:p>
            <a:r>
              <a:rPr lang="en-US" dirty="0"/>
              <a:t>Despite this, no differences between modes were observed…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3B8ED07-7584-91D3-F031-A680F7DD72FD}"/>
              </a:ext>
            </a:extLst>
          </p:cNvPr>
          <p:cNvSpPr txBox="1"/>
          <p:nvPr/>
        </p:nvSpPr>
        <p:spPr>
          <a:xfrm>
            <a:off x="821871" y="5996226"/>
            <a:ext cx="43270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Note: </a:t>
            </a:r>
            <a:r>
              <a:rPr lang="en-GB" sz="1600" dirty="0"/>
              <a:t>Logistic regression coefficients with 95% confidence intervals modelling unit non-response</a:t>
            </a:r>
            <a:endParaRPr lang="es-ES" sz="1600" dirty="0"/>
          </a:p>
          <a:p>
            <a:endParaRPr lang="en-US" dirty="0"/>
          </a:p>
        </p:txBody>
      </p:sp>
      <p:pic>
        <p:nvPicPr>
          <p:cNvPr id="3" name="Picture 1" descr="A graph with red and blue dots&#10;&#10;AI-generated content may be incorrect.">
            <a:extLst>
              <a:ext uri="{FF2B5EF4-FFF2-40B4-BE49-F238E27FC236}">
                <a16:creationId xmlns:a16="http://schemas.microsoft.com/office/drawing/2014/main" id="{F9CD30AA-367C-BA97-5DEE-6D3B395F5E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85" y="1690688"/>
            <a:ext cx="6226200" cy="415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7908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D834B-AF8B-EEFC-07BB-E94C1D657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4B7B4-5E87-359F-6B7D-00710ED92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Item non-response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374ADCD-FBAB-4B02-666B-B5329A676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1171" y="1995935"/>
            <a:ext cx="4284754" cy="4351338"/>
          </a:xfrm>
        </p:spPr>
        <p:txBody>
          <a:bodyPr/>
          <a:lstStyle/>
          <a:p>
            <a:r>
              <a:rPr lang="en-US" dirty="0"/>
              <a:t>The self-completion module had a higher NR incidence</a:t>
            </a:r>
          </a:p>
          <a:p>
            <a:endParaRPr lang="en-US" dirty="0"/>
          </a:p>
          <a:p>
            <a:r>
              <a:rPr lang="en-US" dirty="0"/>
              <a:t>Despite this, no differences between modes were observed…</a:t>
            </a:r>
          </a:p>
          <a:p>
            <a:endParaRPr lang="en-US" dirty="0"/>
          </a:p>
          <a:p>
            <a:r>
              <a:rPr lang="en-US" dirty="0"/>
              <a:t>But for one item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7746CB2-D5DF-3DB9-6B8E-9BCE334FDE59}"/>
              </a:ext>
            </a:extLst>
          </p:cNvPr>
          <p:cNvSpPr txBox="1"/>
          <p:nvPr/>
        </p:nvSpPr>
        <p:spPr>
          <a:xfrm>
            <a:off x="821871" y="5996226"/>
            <a:ext cx="43270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Note: </a:t>
            </a:r>
            <a:r>
              <a:rPr lang="en-GB" sz="1600" dirty="0"/>
              <a:t>Logistic regression coefficients with 95% confidence intervals modelling unit non-response</a:t>
            </a:r>
            <a:endParaRPr lang="es-ES" sz="1600" dirty="0"/>
          </a:p>
          <a:p>
            <a:endParaRPr lang="en-US" dirty="0"/>
          </a:p>
        </p:txBody>
      </p:sp>
      <p:pic>
        <p:nvPicPr>
          <p:cNvPr id="3" name="Picture 1" descr="A graph with red and blue dots&#10;&#10;AI-generated content may be incorrect.">
            <a:extLst>
              <a:ext uri="{FF2B5EF4-FFF2-40B4-BE49-F238E27FC236}">
                <a16:creationId xmlns:a16="http://schemas.microsoft.com/office/drawing/2014/main" id="{3F11F5B2-2AF0-D65A-0525-8EE2835CC1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85" y="1690688"/>
            <a:ext cx="6226200" cy="4150800"/>
          </a:xfrm>
          <a:prstGeom prst="rect">
            <a:avLst/>
          </a:prstGeom>
        </p:spPr>
      </p:pic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877C0843-8BC3-CA99-490F-D14CD1FD1DE6}"/>
              </a:ext>
            </a:extLst>
          </p:cNvPr>
          <p:cNvSpPr/>
          <p:nvPr/>
        </p:nvSpPr>
        <p:spPr>
          <a:xfrm rot="10491736">
            <a:off x="4151528" y="3719892"/>
            <a:ext cx="1475014" cy="38644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17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0C52B-45E2-D54F-0F76-1B6704B3A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A8FBC-3798-99A9-7A9B-5529862DD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Item non-response: total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12FB57E-96A2-3B9B-003D-E67F09047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84754" cy="4351338"/>
          </a:xfrm>
        </p:spPr>
        <p:txBody>
          <a:bodyPr/>
          <a:lstStyle/>
          <a:p>
            <a:r>
              <a:rPr lang="en-US" dirty="0"/>
              <a:t>Despite observing differences between VI and F2F…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0D35931-C331-8092-581D-355235BBD8D4}"/>
              </a:ext>
            </a:extLst>
          </p:cNvPr>
          <p:cNvSpPr txBox="1"/>
          <p:nvPr/>
        </p:nvSpPr>
        <p:spPr>
          <a:xfrm>
            <a:off x="6303441" y="5916386"/>
            <a:ext cx="43270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Note: </a:t>
            </a:r>
            <a:r>
              <a:rPr lang="en-GB" sz="1600" dirty="0"/>
              <a:t>Poisson regression coefficients with 95% confidence intervals modelling total non-response</a:t>
            </a:r>
            <a:endParaRPr lang="es-ES" sz="1600" dirty="0"/>
          </a:p>
          <a:p>
            <a:endParaRPr lang="en-US" dirty="0"/>
          </a:p>
        </p:txBody>
      </p:sp>
      <p:pic>
        <p:nvPicPr>
          <p:cNvPr id="3" name="Picture 10" descr="A graph with red and blue dots&#10;&#10;AI-generated content may be incorrect.">
            <a:extLst>
              <a:ext uri="{FF2B5EF4-FFF2-40B4-BE49-F238E27FC236}">
                <a16:creationId xmlns:a16="http://schemas.microsoft.com/office/drawing/2014/main" id="{31EB00DB-4894-2826-E5C5-B9A318D5E0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271" y="1471658"/>
            <a:ext cx="6226200" cy="415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8888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91557-50E9-368A-F318-F438C4414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20E37-5F86-229D-AF52-4339159F8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Item non-response: total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FB7C623-09EC-30A8-FDC2-6B45F0DCC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84754" cy="4351338"/>
          </a:xfrm>
        </p:spPr>
        <p:txBody>
          <a:bodyPr/>
          <a:lstStyle/>
          <a:p>
            <a:r>
              <a:rPr lang="en-US" dirty="0"/>
              <a:t>Despite observing differences between VI and F2F…</a:t>
            </a:r>
          </a:p>
          <a:p>
            <a:endParaRPr lang="en-US" dirty="0"/>
          </a:p>
          <a:p>
            <a:r>
              <a:rPr lang="en-US" dirty="0"/>
              <a:t>These are practically negligible:</a:t>
            </a:r>
          </a:p>
          <a:p>
            <a:pPr lvl="1"/>
            <a:r>
              <a:rPr lang="en-US" dirty="0"/>
              <a:t>1.74 on average for F2F</a:t>
            </a:r>
          </a:p>
          <a:p>
            <a:pPr lvl="1"/>
            <a:r>
              <a:rPr lang="en-US" dirty="0"/>
              <a:t>1.40 for VI</a:t>
            </a:r>
          </a:p>
          <a:p>
            <a:pPr lvl="1"/>
            <a:r>
              <a:rPr lang="en-US" dirty="0"/>
              <a:t>1.61 for web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5806F27-4B5D-7941-3606-5AE68E39824C}"/>
              </a:ext>
            </a:extLst>
          </p:cNvPr>
          <p:cNvSpPr txBox="1"/>
          <p:nvPr/>
        </p:nvSpPr>
        <p:spPr>
          <a:xfrm>
            <a:off x="6303441" y="5916386"/>
            <a:ext cx="43270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Note: </a:t>
            </a:r>
            <a:r>
              <a:rPr lang="en-GB" sz="1600" dirty="0"/>
              <a:t>Poisson regression coefficients with 95% confidence intervals modelling total non-response</a:t>
            </a:r>
            <a:endParaRPr lang="es-ES" sz="1600" dirty="0"/>
          </a:p>
          <a:p>
            <a:endParaRPr lang="en-US" dirty="0"/>
          </a:p>
        </p:txBody>
      </p:sp>
      <p:pic>
        <p:nvPicPr>
          <p:cNvPr id="3" name="Picture 10" descr="A graph with red and blue dots&#10;&#10;AI-generated content may be incorrect.">
            <a:extLst>
              <a:ext uri="{FF2B5EF4-FFF2-40B4-BE49-F238E27FC236}">
                <a16:creationId xmlns:a16="http://schemas.microsoft.com/office/drawing/2014/main" id="{6A7B638E-BDF9-278B-003E-A92E3CE655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271" y="1471658"/>
            <a:ext cx="6226200" cy="415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382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B4AFB-18C3-34EC-36CC-5EB4B4D7B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5B540-81F0-563C-AB0C-28FCC7BBC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Response distribution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EB6D8F-4A02-35F0-7DCC-EBA7F7622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compared the response distribution of each variable</a:t>
            </a:r>
          </a:p>
          <a:p>
            <a:endParaRPr lang="en-US" dirty="0"/>
          </a:p>
          <a:p>
            <a:r>
              <a:rPr lang="en-US" dirty="0"/>
              <a:t>We regress each variable as a function of mode and controlling for a series of sociodemographic variables</a:t>
            </a:r>
          </a:p>
          <a:p>
            <a:endParaRPr lang="en-US" dirty="0"/>
          </a:p>
          <a:p>
            <a:r>
              <a:rPr lang="en-US" dirty="0"/>
              <a:t>Some variables required binary transformations</a:t>
            </a:r>
          </a:p>
          <a:p>
            <a:endParaRPr lang="en-US" dirty="0"/>
          </a:p>
          <a:p>
            <a:r>
              <a:rPr lang="en-US" dirty="0"/>
              <a:t>As before, we present the self-completion module results separately</a:t>
            </a:r>
          </a:p>
        </p:txBody>
      </p:sp>
    </p:spTree>
    <p:extLst>
      <p:ext uri="{BB962C8B-B14F-4D97-AF65-F5344CB8AC3E}">
        <p14:creationId xmlns:p14="http://schemas.microsoft.com/office/powerpoint/2010/main" val="3647198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2BEDC-3916-DA23-6163-E3CD8A620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6364D-8F87-F20E-8DFC-B98473844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96A78-4E2E-28DB-6A10-B8C1E1897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Suspension of F2F interviewing during the COVID pandemic led to significant increase in the use of VI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Graphic 5" descr="Germ with solid fill">
            <a:extLst>
              <a:ext uri="{FF2B5EF4-FFF2-40B4-BE49-F238E27FC236}">
                <a16:creationId xmlns:a16="http://schemas.microsoft.com/office/drawing/2014/main" id="{4675564B-8263-68F2-C22E-F55904F14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73299" y="2130818"/>
            <a:ext cx="756920" cy="756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0314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F2A61-A31A-6042-3B4D-3C66AA731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2835C-EFAE-A428-A53A-557BF81AF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Response distribution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80685F9-5A5E-1620-A299-34C621400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0370" y="1768057"/>
            <a:ext cx="3620725" cy="4351338"/>
          </a:xfrm>
        </p:spPr>
        <p:txBody>
          <a:bodyPr/>
          <a:lstStyle/>
          <a:p>
            <a:r>
              <a:rPr lang="en-US" dirty="0"/>
              <a:t>More differences between Web and VI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DED3D80-04FD-49CF-F69F-0286A37E871F}"/>
              </a:ext>
            </a:extLst>
          </p:cNvPr>
          <p:cNvSpPr txBox="1"/>
          <p:nvPr/>
        </p:nvSpPr>
        <p:spPr>
          <a:xfrm>
            <a:off x="821871" y="5996226"/>
            <a:ext cx="43270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Note: </a:t>
            </a:r>
            <a:r>
              <a:rPr lang="en-GB" sz="1600" dirty="0"/>
              <a:t>Regression coefficients with 95% confidence intervals</a:t>
            </a:r>
            <a:endParaRPr lang="es-ES" sz="1600" dirty="0"/>
          </a:p>
          <a:p>
            <a:endParaRPr lang="en-US" dirty="0"/>
          </a:p>
        </p:txBody>
      </p:sp>
      <p:pic>
        <p:nvPicPr>
          <p:cNvPr id="4" name="Picture 4" descr="A graph with red and blue lines&#10;&#10;AI-generated content may be incorrect.">
            <a:extLst>
              <a:ext uri="{FF2B5EF4-FFF2-40B4-BE49-F238E27FC236}">
                <a16:creationId xmlns:a16="http://schemas.microsoft.com/office/drawing/2014/main" id="{668FF172-136D-4531-298F-1B163603F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23" y="1567519"/>
            <a:ext cx="6613434" cy="4408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075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C900D-9827-3034-EBF5-068CE42E5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43A32-7DA5-7804-2563-834AEA035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Response distribution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350D913-1A25-B04C-4227-17B78ACE1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0370" y="1768057"/>
            <a:ext cx="3620725" cy="4351338"/>
          </a:xfrm>
        </p:spPr>
        <p:txBody>
          <a:bodyPr/>
          <a:lstStyle/>
          <a:p>
            <a:r>
              <a:rPr lang="en-US" dirty="0"/>
              <a:t>More differences between Web and VI</a:t>
            </a:r>
          </a:p>
          <a:p>
            <a:endParaRPr lang="en-US" dirty="0"/>
          </a:p>
          <a:p>
            <a:r>
              <a:rPr lang="en-US" dirty="0"/>
              <a:t>In particular, items that could also be labelled as sensitive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09AD271-116C-AB96-8535-84910713A6F4}"/>
              </a:ext>
            </a:extLst>
          </p:cNvPr>
          <p:cNvSpPr txBox="1"/>
          <p:nvPr/>
        </p:nvSpPr>
        <p:spPr>
          <a:xfrm>
            <a:off x="821871" y="5996226"/>
            <a:ext cx="43270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Note: </a:t>
            </a:r>
            <a:r>
              <a:rPr lang="en-GB" sz="1600" dirty="0"/>
              <a:t>Regression coefficients with 95% confidence intervals</a:t>
            </a:r>
            <a:endParaRPr lang="es-ES" sz="1600" dirty="0"/>
          </a:p>
          <a:p>
            <a:endParaRPr lang="en-US" dirty="0"/>
          </a:p>
        </p:txBody>
      </p:sp>
      <p:pic>
        <p:nvPicPr>
          <p:cNvPr id="4" name="Picture 4" descr="A graph with red and blue lines&#10;&#10;AI-generated content may be incorrect.">
            <a:extLst>
              <a:ext uri="{FF2B5EF4-FFF2-40B4-BE49-F238E27FC236}">
                <a16:creationId xmlns:a16="http://schemas.microsoft.com/office/drawing/2014/main" id="{77D1E390-9717-60B3-C565-DF5867AC1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23" y="1567519"/>
            <a:ext cx="6613434" cy="4408697"/>
          </a:xfrm>
          <a:prstGeom prst="rect">
            <a:avLst/>
          </a:prstGeom>
        </p:spPr>
      </p:pic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F563AEC1-1B43-6F93-EA54-142A5B8A7357}"/>
              </a:ext>
            </a:extLst>
          </p:cNvPr>
          <p:cNvSpPr/>
          <p:nvPr/>
        </p:nvSpPr>
        <p:spPr>
          <a:xfrm rot="10094209">
            <a:off x="3826329" y="1479574"/>
            <a:ext cx="2133600" cy="57696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861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8AB4C-F289-1491-974E-675D0B426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830A5-8FD4-A2A5-6275-1F23E7278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Response distribution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EEE4B3E-9DA0-A2ED-C4EF-D51FB42F5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90688"/>
            <a:ext cx="4284754" cy="4351338"/>
          </a:xfrm>
        </p:spPr>
        <p:txBody>
          <a:bodyPr/>
          <a:lstStyle/>
          <a:p>
            <a:r>
              <a:rPr lang="en-US" dirty="0"/>
              <a:t>Similarly, we again observed more differences for the Web-VI comparison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7E9EA34-C154-4E78-140A-656518E3AB38}"/>
              </a:ext>
            </a:extLst>
          </p:cNvPr>
          <p:cNvSpPr txBox="1"/>
          <p:nvPr/>
        </p:nvSpPr>
        <p:spPr>
          <a:xfrm>
            <a:off x="6303441" y="5916386"/>
            <a:ext cx="43270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Note: </a:t>
            </a:r>
            <a:r>
              <a:rPr lang="en-GB" sz="1600" dirty="0"/>
              <a:t>Regression coefficients with 95% confidence intervals</a:t>
            </a:r>
            <a:endParaRPr lang="es-ES" sz="1600" dirty="0"/>
          </a:p>
          <a:p>
            <a:endParaRPr lang="en-US" dirty="0"/>
          </a:p>
        </p:txBody>
      </p:sp>
      <p:pic>
        <p:nvPicPr>
          <p:cNvPr id="4" name="Picture 6" descr="A graph with red and blue dots&#10;&#10;AI-generated content may be incorrect.">
            <a:extLst>
              <a:ext uri="{FF2B5EF4-FFF2-40B4-BE49-F238E27FC236}">
                <a16:creationId xmlns:a16="http://schemas.microsoft.com/office/drawing/2014/main" id="{45805C1C-D2DC-6ABF-82B7-BAE78A0CD3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610" y="1449477"/>
            <a:ext cx="6615389" cy="44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9766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0382C-1792-0960-A701-49A779717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3A040-213E-2F68-4DDE-6BC7125CB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Response distribution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A157BE1-7406-1334-4015-C2012DEE0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90688"/>
            <a:ext cx="4284754" cy="4351338"/>
          </a:xfrm>
        </p:spPr>
        <p:txBody>
          <a:bodyPr/>
          <a:lstStyle/>
          <a:p>
            <a:r>
              <a:rPr lang="en-US" dirty="0"/>
              <a:t>Similarly, we again observed more differences for the Web-VI comparison</a:t>
            </a:r>
          </a:p>
          <a:p>
            <a:r>
              <a:rPr lang="en-US" dirty="0"/>
              <a:t>Especially in items related to mental wellbeing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F2BCAA2-EF54-C315-009F-A4D44D3D5774}"/>
              </a:ext>
            </a:extLst>
          </p:cNvPr>
          <p:cNvSpPr txBox="1"/>
          <p:nvPr/>
        </p:nvSpPr>
        <p:spPr>
          <a:xfrm>
            <a:off x="6303441" y="5916386"/>
            <a:ext cx="43270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Note: </a:t>
            </a:r>
            <a:r>
              <a:rPr lang="en-GB" sz="1600" dirty="0"/>
              <a:t>Regression coefficients with 95% confidence intervals</a:t>
            </a:r>
            <a:endParaRPr lang="es-ES" sz="1600" dirty="0"/>
          </a:p>
          <a:p>
            <a:endParaRPr lang="en-US" dirty="0"/>
          </a:p>
        </p:txBody>
      </p:sp>
      <p:pic>
        <p:nvPicPr>
          <p:cNvPr id="4" name="Picture 6" descr="A graph with red and blue dots&#10;&#10;AI-generated content may be incorrect.">
            <a:extLst>
              <a:ext uri="{FF2B5EF4-FFF2-40B4-BE49-F238E27FC236}">
                <a16:creationId xmlns:a16="http://schemas.microsoft.com/office/drawing/2014/main" id="{8412B6CD-CDE6-8720-DE6F-B040A46302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053" y="1454919"/>
            <a:ext cx="6615389" cy="4410000"/>
          </a:xfrm>
          <a:prstGeom prst="rect">
            <a:avLst/>
          </a:prstGeom>
        </p:spPr>
      </p:pic>
      <p:sp>
        <p:nvSpPr>
          <p:cNvPr id="3" name="Elipse 2">
            <a:extLst>
              <a:ext uri="{FF2B5EF4-FFF2-40B4-BE49-F238E27FC236}">
                <a16:creationId xmlns:a16="http://schemas.microsoft.com/office/drawing/2014/main" id="{3A103A31-6A78-4CF0-940C-BF74CF666DFD}"/>
              </a:ext>
            </a:extLst>
          </p:cNvPr>
          <p:cNvSpPr/>
          <p:nvPr/>
        </p:nvSpPr>
        <p:spPr>
          <a:xfrm>
            <a:off x="5366656" y="1349024"/>
            <a:ext cx="5883729" cy="16499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893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68E47-AE9A-B09B-D670-24973FB06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A6D3F-651C-4448-F3A8-FB229B090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Response distribution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758DE35-BABC-5E5A-7026-AAB1653F9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90688"/>
            <a:ext cx="4284754" cy="4351338"/>
          </a:xfrm>
        </p:spPr>
        <p:txBody>
          <a:bodyPr/>
          <a:lstStyle/>
          <a:p>
            <a:r>
              <a:rPr lang="en-US" dirty="0"/>
              <a:t>Similarly, we again observed more differences for the Web-VI comparison</a:t>
            </a:r>
          </a:p>
          <a:p>
            <a:r>
              <a:rPr lang="en-US" dirty="0"/>
              <a:t>Especially in items related to mental wellbeing</a:t>
            </a:r>
          </a:p>
          <a:p>
            <a:endParaRPr lang="en-US" dirty="0"/>
          </a:p>
          <a:p>
            <a:r>
              <a:rPr lang="en-US" dirty="0"/>
              <a:t>As well as for the financial literacy test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E4B3037-BCD2-055A-2AC1-3B5218AC4AC7}"/>
              </a:ext>
            </a:extLst>
          </p:cNvPr>
          <p:cNvSpPr txBox="1"/>
          <p:nvPr/>
        </p:nvSpPr>
        <p:spPr>
          <a:xfrm>
            <a:off x="6303441" y="5916386"/>
            <a:ext cx="43270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/>
              <a:t>Note: </a:t>
            </a:r>
            <a:r>
              <a:rPr lang="en-GB" sz="1600" dirty="0"/>
              <a:t>Regression coefficients with 95% confidence intervals</a:t>
            </a:r>
            <a:endParaRPr lang="es-ES" sz="1600" dirty="0"/>
          </a:p>
          <a:p>
            <a:endParaRPr lang="en-US" dirty="0"/>
          </a:p>
        </p:txBody>
      </p:sp>
      <p:pic>
        <p:nvPicPr>
          <p:cNvPr id="4" name="Picture 6" descr="A graph with red and blue dots&#10;&#10;AI-generated content may be incorrect.">
            <a:extLst>
              <a:ext uri="{FF2B5EF4-FFF2-40B4-BE49-F238E27FC236}">
                <a16:creationId xmlns:a16="http://schemas.microsoft.com/office/drawing/2014/main" id="{54E21115-CDB3-0A6B-10E7-39E534E875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053" y="1454919"/>
            <a:ext cx="6615389" cy="4410000"/>
          </a:xfrm>
          <a:prstGeom prst="rect">
            <a:avLst/>
          </a:prstGeom>
        </p:spPr>
      </p:pic>
      <p:sp>
        <p:nvSpPr>
          <p:cNvPr id="3" name="Elipse 2">
            <a:extLst>
              <a:ext uri="{FF2B5EF4-FFF2-40B4-BE49-F238E27FC236}">
                <a16:creationId xmlns:a16="http://schemas.microsoft.com/office/drawing/2014/main" id="{F73071B0-BDC9-219B-0401-ABF78C328943}"/>
              </a:ext>
            </a:extLst>
          </p:cNvPr>
          <p:cNvSpPr/>
          <p:nvPr/>
        </p:nvSpPr>
        <p:spPr>
          <a:xfrm>
            <a:off x="5285013" y="4240663"/>
            <a:ext cx="5883729" cy="16499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37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F2D3A-6344-1E21-D49F-A87DA4C14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D1E1-1B39-BBE0-E5A3-DE0EFA76C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60365-61F6-F8F5-A041-4946CB529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Video interviews showed lower item non-response than in-person (but almost negligible!)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77771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D4CCE-83B0-39B7-40E4-75EFA0549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83C2-B652-EFF4-0DBA-8A34A2E09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E4479-AA3B-B751-22C6-47BE00E70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Video interviews showed lower item non-response than in-person (but almost negligible!)</a:t>
            </a:r>
          </a:p>
          <a:p>
            <a:r>
              <a:rPr lang="en-GB" dirty="0"/>
              <a:t>Few differences between interviewer-administered modes, but significant mode effects between web and VI, especially on sensitive items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96291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9AFE0-7EE1-817E-C07C-47002FADC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E7971-2DDD-8168-E8CD-5C659E77E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08366-AEBA-442A-1344-D81A7729A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Video interviews showed lower item non-response than in-person (but almost negligible!)</a:t>
            </a:r>
          </a:p>
          <a:p>
            <a:r>
              <a:rPr lang="en-GB" dirty="0"/>
              <a:t>Few differences between interviewer-administered modes, but significant mode effects between web and VI, especially on sensitive items</a:t>
            </a:r>
          </a:p>
          <a:p>
            <a:r>
              <a:rPr lang="en-GB" dirty="0"/>
              <a:t>Evidence of social desirability bias in VI (even in the self-completion module!)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18001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9D5F6-48A0-2063-2453-821C22BC0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F8A74-94BE-D063-7FD2-C4FAA4175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7B883-FC24-04BF-BC15-CC8E63D07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Video interviews showed lower item non-response than in-person (but almost negligible!)</a:t>
            </a:r>
          </a:p>
          <a:p>
            <a:r>
              <a:rPr lang="en-GB" dirty="0"/>
              <a:t>Few differences between interviewer-administered modes, but significant mode effects between web and VI, especially on sensitive items</a:t>
            </a:r>
          </a:p>
          <a:p>
            <a:r>
              <a:rPr lang="en-GB" dirty="0"/>
              <a:t>Evidence of social desirability bias in VI (even in the self-completion module!)</a:t>
            </a:r>
          </a:p>
          <a:p>
            <a:r>
              <a:rPr lang="en-GB" dirty="0"/>
              <a:t>Web respondents performed better on the financial literacy test (external aid?)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9873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2B11D-92DF-34F6-D738-6C1C81955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DC21B-F136-8209-1372-901CBC43D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934F6-1AC2-06DD-B507-EB8A89EFE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Video interviewing could complement or replace in-person interviews with minimal impact on measurement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8479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8C4D7-A5B5-5311-42DB-A0D3150A5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27410-BBF4-0B89-B046-1729211D9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D5AA4-745E-E64A-9CD6-5F6E94F6A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Suspension of F2F interviewing during the COVID pandemic led to significant increase in the use of VI</a:t>
            </a:r>
          </a:p>
          <a:p>
            <a:endParaRPr lang="en-GB" dirty="0"/>
          </a:p>
          <a:p>
            <a:r>
              <a:rPr lang="en-GB" dirty="0"/>
              <a:t>VI was adopted in studies like the ESS, the NCDS and the BCS70. 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Graphic 5" descr="Germ with solid fill">
            <a:extLst>
              <a:ext uri="{FF2B5EF4-FFF2-40B4-BE49-F238E27FC236}">
                <a16:creationId xmlns:a16="http://schemas.microsoft.com/office/drawing/2014/main" id="{DE3862F8-6613-1225-AF99-8578F24F71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73299" y="2130818"/>
            <a:ext cx="756920" cy="756920"/>
          </a:xfrm>
          <a:prstGeom prst="rect">
            <a:avLst/>
          </a:prstGeom>
        </p:spPr>
      </p:pic>
      <p:pic>
        <p:nvPicPr>
          <p:cNvPr id="10" name="Graphic 9" descr="Clipboard with solid fill">
            <a:extLst>
              <a:ext uri="{FF2B5EF4-FFF2-40B4-BE49-F238E27FC236}">
                <a16:creationId xmlns:a16="http://schemas.microsoft.com/office/drawing/2014/main" id="{A40F8B11-1097-00BD-342A-0AB4058C0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7235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8183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1EC88-C7CB-622F-BF1D-4E7217A0F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FD1D7-2271-8690-530A-93935AC27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66F61-FFFD-2D8E-7BF6-7FD219F9F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Video interviewing could complement or replace in-person interviews with minimal impact on measurement</a:t>
            </a:r>
          </a:p>
          <a:p>
            <a:r>
              <a:rPr lang="en-GB" dirty="0"/>
              <a:t>Self-completion modules are not fully effective. Consider different video-specific design adaptations (e.g., turning camera off)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36607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2C5D4-3C8C-28E0-C54D-970691348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8F5B-808B-AA56-53DB-94CF26576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9E45D-388F-C20B-98B0-AF6640C77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Video interviewing could complement or replace in-person interviews with minimal impact on measurement</a:t>
            </a:r>
          </a:p>
          <a:p>
            <a:r>
              <a:rPr lang="en-GB" dirty="0"/>
              <a:t>Self-completion modules are not fully effective. Consider different video-specific design adaptations (e.g., turning camera off)</a:t>
            </a:r>
          </a:p>
          <a:p>
            <a:r>
              <a:rPr lang="en-GB" dirty="0"/>
              <a:t>But the interviewer presence is of benefit for other aspects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8885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A54CC-6AE4-84D6-23E1-9370A5264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5E50-EFB2-BC42-57F3-A572D62A6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35BD9-A794-CF7D-2E62-F3B2D4570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Video interviewing could complement or replace in-person interviews with minimal impact on measurement</a:t>
            </a:r>
          </a:p>
          <a:p>
            <a:r>
              <a:rPr lang="en-GB" dirty="0"/>
              <a:t>Self-completion modules are not fully effective. Consider different video-specific design adaptations (e.g., turning camera off)</a:t>
            </a:r>
          </a:p>
          <a:p>
            <a:r>
              <a:rPr lang="en-GB" dirty="0"/>
              <a:t>But the interviewer presence is of benefit for other aspects</a:t>
            </a:r>
          </a:p>
          <a:p>
            <a:r>
              <a:rPr lang="en-GB" dirty="0"/>
              <a:t>Future research should test, on a broader range of measures, other designs and populations, especially where uptake is variable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5991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15250-4556-AD68-535D-CBFF694B7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E4696-4F94-F933-6823-8BDC8951C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055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Thank you for your attention!</a:t>
            </a:r>
            <a:br>
              <a:rPr lang="en-GB" dirty="0"/>
            </a:br>
            <a:br>
              <a:rPr lang="en-GB" dirty="0"/>
            </a:br>
            <a:r>
              <a:rPr lang="en-GB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67D28-607F-8F65-8725-3E67DCDCF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862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Check the Survey Futures </a:t>
            </a:r>
            <a:r>
              <a:rPr lang="en-GB" dirty="0">
                <a:hlinkClick r:id="rId3"/>
              </a:rPr>
              <a:t>website</a:t>
            </a:r>
            <a:r>
              <a:rPr lang="en-GB" dirty="0"/>
              <a:t> for our WP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You can reach me at </a:t>
            </a:r>
            <a:r>
              <a:rPr lang="en-GB" dirty="0">
                <a:solidFill>
                  <a:schemeClr val="accent1"/>
                </a:solidFill>
              </a:rPr>
              <a:t>marc.asensiomanjon@unil.ch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9883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775AF-1A3E-37E3-7C30-C7FC77218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AE8EC-8346-D318-FE04-E86E2A6A7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5BE32-2798-9846-AAEB-89AF306FA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Suspension of F2F interviewing during the COVID pandemic led to significant increase in the use of VI</a:t>
            </a:r>
          </a:p>
          <a:p>
            <a:endParaRPr lang="en-GB" dirty="0"/>
          </a:p>
          <a:p>
            <a:r>
              <a:rPr lang="en-GB" dirty="0"/>
              <a:t>VI was adopted in studies like the ESS, the NCDS and the BCS70. </a:t>
            </a:r>
          </a:p>
          <a:p>
            <a:endParaRPr lang="en-GB" dirty="0"/>
          </a:p>
          <a:p>
            <a:r>
              <a:rPr lang="en-GB" dirty="0"/>
              <a:t>Due to its rapid introduction, there is limited evidence about the impact of video interviewing on data quality – especially on measurement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Graphic 5" descr="Germ with solid fill">
            <a:extLst>
              <a:ext uri="{FF2B5EF4-FFF2-40B4-BE49-F238E27FC236}">
                <a16:creationId xmlns:a16="http://schemas.microsoft.com/office/drawing/2014/main" id="{FF4BF19E-82BB-9A45-FC08-99866A875B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73299" y="2130818"/>
            <a:ext cx="756920" cy="756920"/>
          </a:xfrm>
          <a:prstGeom prst="rect">
            <a:avLst/>
          </a:prstGeom>
        </p:spPr>
      </p:pic>
      <p:pic>
        <p:nvPicPr>
          <p:cNvPr id="10" name="Graphic 9" descr="Clipboard with solid fill">
            <a:extLst>
              <a:ext uri="{FF2B5EF4-FFF2-40B4-BE49-F238E27FC236}">
                <a16:creationId xmlns:a16="http://schemas.microsoft.com/office/drawing/2014/main" id="{745D939A-5A89-11EE-BFB9-421AF78F24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72354" y="2971800"/>
            <a:ext cx="914400" cy="914400"/>
          </a:xfrm>
          <a:prstGeom prst="rect">
            <a:avLst/>
          </a:prstGeom>
        </p:spPr>
      </p:pic>
      <p:pic>
        <p:nvPicPr>
          <p:cNvPr id="13" name="Graphic 12" descr="Bullseye outline">
            <a:extLst>
              <a:ext uri="{FF2B5EF4-FFF2-40B4-BE49-F238E27FC236}">
                <a16:creationId xmlns:a16="http://schemas.microsoft.com/office/drawing/2014/main" id="{F7966A9A-D400-84A6-8C6F-2DB2B9D2C7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96351" y="457517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458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F4C9F-2BCE-A450-3CF4-24FF0869D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57A7C-CBDF-3205-F776-E92E17F7C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Previous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BCB2D-7F28-2D6E-5E32-8492640FC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Non-experimental evidence suggests minor or no differences between in-person and video interviews (Hanson et al. 2025; Kelley et al. 2022; Zavala-Rojas et al. 2023).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Graphic 9" descr="Vlog with solid fill">
            <a:extLst>
              <a:ext uri="{FF2B5EF4-FFF2-40B4-BE49-F238E27FC236}">
                <a16:creationId xmlns:a16="http://schemas.microsoft.com/office/drawing/2014/main" id="{DE44F003-9F0F-838D-E941-C98CC29237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15840" y="3834883"/>
            <a:ext cx="1609530" cy="1609530"/>
          </a:xfrm>
          <a:prstGeom prst="rect">
            <a:avLst/>
          </a:prstGeom>
        </p:spPr>
      </p:pic>
      <p:pic>
        <p:nvPicPr>
          <p:cNvPr id="6" name="Graphic 5" descr="User with solid fill">
            <a:extLst>
              <a:ext uri="{FF2B5EF4-FFF2-40B4-BE49-F238E27FC236}">
                <a16:creationId xmlns:a16="http://schemas.microsoft.com/office/drawing/2014/main" id="{8A63B517-6212-7E18-174A-BB4DA502A6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66631" y="3864429"/>
            <a:ext cx="1477346" cy="1477346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452ACC4-F4B0-4814-7750-74F582E68369}"/>
              </a:ext>
            </a:extLst>
          </p:cNvPr>
          <p:cNvSpPr txBox="1"/>
          <p:nvPr/>
        </p:nvSpPr>
        <p:spPr>
          <a:xfrm>
            <a:off x="5932714" y="4172215"/>
            <a:ext cx="18723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69732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8316D-0724-8604-A3D8-C1D768A86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7B625-575A-55A8-2D9C-0454F1755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Previous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DC16E-5AEC-108E-ADEE-617F89F9A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Non-experimental evidence suggests minor or no differences between in-person and video interviews (Hanson et al. 2025; Kelley et al. 2022; Zavala-Rojas et al. 2023).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Experimental evidence comparing the modes has also found a high degree of similarity between the two interview-administered modes (Endres et al. 2023; Sun et al. 2021).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Gráfico 4" descr="Mujer científica contorno">
            <a:extLst>
              <a:ext uri="{FF2B5EF4-FFF2-40B4-BE49-F238E27FC236}">
                <a16:creationId xmlns:a16="http://schemas.microsoft.com/office/drawing/2014/main" id="{0D658A6E-29C9-C19C-5863-E45721090D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38800" y="55245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816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33AA0-5604-75A8-241A-5AFF2F2AA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47C78-3A2C-5FDD-46EC-DAD6EA010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contribution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3446A-CFCE-EF1A-4DEE-CC18F3C54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Despite consistent evidence, existing research has been limited either by its non-experimental nature or by being conducted in lab-controlled settings.</a:t>
            </a:r>
          </a:p>
          <a:p>
            <a:pPr lvl="1"/>
            <a:r>
              <a:rPr lang="en-US" dirty="0"/>
              <a:t>Cannot disentangle self-selection effects</a:t>
            </a:r>
          </a:p>
          <a:p>
            <a:pPr lvl="1"/>
            <a:r>
              <a:rPr lang="en-US" dirty="0"/>
              <a:t>Lack of external validity</a:t>
            </a:r>
          </a:p>
          <a:p>
            <a:pPr lvl="1"/>
            <a:r>
              <a:rPr lang="en-US" dirty="0"/>
              <a:t>No Web-F2F-Video comparison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Gráfico 4" descr="Microscopio contorno">
            <a:extLst>
              <a:ext uri="{FF2B5EF4-FFF2-40B4-BE49-F238E27FC236}">
                <a16:creationId xmlns:a16="http://schemas.microsoft.com/office/drawing/2014/main" id="{BA69A402-8FA6-F6B6-BDFC-24B93C399B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25870" y="293145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787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7A031-3CA5-DC87-B631-28CCC7F19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5FD14-1178-0321-BD9E-243BB3AA0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contribution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03ED5-BC54-D73C-5B99-0988F92A4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Despite consistent evidence, existing research has been limited either by its non-experimental nature or by being conducted in lab-controlled settings.</a:t>
            </a:r>
          </a:p>
          <a:p>
            <a:pPr lvl="1"/>
            <a:r>
              <a:rPr lang="en-US" dirty="0"/>
              <a:t>Cannot disentangle self-selection effects</a:t>
            </a:r>
          </a:p>
          <a:p>
            <a:pPr lvl="1"/>
            <a:r>
              <a:rPr lang="en-US" dirty="0"/>
              <a:t>Lack of external validity</a:t>
            </a:r>
          </a:p>
          <a:p>
            <a:pPr lvl="1"/>
            <a:r>
              <a:rPr lang="en-US" dirty="0"/>
              <a:t>No Web-F2F-Video comparison</a:t>
            </a:r>
          </a:p>
          <a:p>
            <a:endParaRPr lang="en-GB" dirty="0"/>
          </a:p>
          <a:p>
            <a:r>
              <a:rPr lang="en-GB" dirty="0"/>
              <a:t>We contribute to the current research by conducting a large-scale real world setting study experimentally comparing web and in-person interviews to video interviews.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Gráfico 4" descr="Microscopio contorno">
            <a:extLst>
              <a:ext uri="{FF2B5EF4-FFF2-40B4-BE49-F238E27FC236}">
                <a16:creationId xmlns:a16="http://schemas.microsoft.com/office/drawing/2014/main" id="{4B7D693E-B6C7-0A8B-CC40-9226BC8758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25870" y="293145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440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80F8C92C92B2408D09F0CBD604DB7D" ma:contentTypeVersion="10" ma:contentTypeDescription="Create a new document." ma:contentTypeScope="" ma:versionID="43a346ebae6ffb1a478170f6beb397ba">
  <xsd:schema xmlns:xsd="http://www.w3.org/2001/XMLSchema" xmlns:xs="http://www.w3.org/2001/XMLSchema" xmlns:p="http://schemas.microsoft.com/office/2006/metadata/properties" xmlns:ns2="3083eb71-c1d6-4974-97e5-9ae357e598a0" xmlns:ns3="94279284-d7f8-4ed7-ab57-ee9bb147e38e" targetNamespace="http://schemas.microsoft.com/office/2006/metadata/properties" ma:root="true" ma:fieldsID="43f92d4a9618363f700d18c3a23366e7" ns2:_="" ns3:_="">
    <xsd:import namespace="3083eb71-c1d6-4974-97e5-9ae357e598a0"/>
    <xsd:import namespace="94279284-d7f8-4ed7-ab57-ee9bb147e38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83eb71-c1d6-4974-97e5-9ae357e598a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279284-d7f8-4ed7-ab57-ee9bb147e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D1D2B2A-7730-4E32-A1A8-46C4FEF4CB78}"/>
</file>

<file path=customXml/itemProps2.xml><?xml version="1.0" encoding="utf-8"?>
<ds:datastoreItem xmlns:ds="http://schemas.openxmlformats.org/officeDocument/2006/customXml" ds:itemID="{9EA21D10-C5A9-4930-B063-25151776F328}"/>
</file>

<file path=customXml/itemProps3.xml><?xml version="1.0" encoding="utf-8"?>
<ds:datastoreItem xmlns:ds="http://schemas.openxmlformats.org/officeDocument/2006/customXml" ds:itemID="{3F196221-B54A-4B89-B68E-AE079943F563}"/>
</file>

<file path=docMetadata/LabelInfo.xml><?xml version="1.0" encoding="utf-8"?>
<clbl:labelList xmlns:clbl="http://schemas.microsoft.com/office/2020/mipLabelMetadata">
  <clbl:label id="{1faf88fe-a998-4c5b-93c9-210a11d9a5c2}" enabled="0" method="" siteId="{1faf88fe-a998-4c5b-93c9-210a11d9a5c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7762</TotalTime>
  <Words>1662</Words>
  <Application>Microsoft Office PowerPoint</Application>
  <PresentationFormat>Panorámica</PresentationFormat>
  <Paragraphs>247</Paragraphs>
  <Slides>43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47" baseType="lpstr">
      <vt:lpstr>Arial</vt:lpstr>
      <vt:lpstr>Calibri</vt:lpstr>
      <vt:lpstr>Calibri Light</vt:lpstr>
      <vt:lpstr>Office Theme</vt:lpstr>
      <vt:lpstr>Assessing the impact of video interviewing on measurement quality: Evidence from an experimental study on mode effects  Marc Asensio*, Matt Brown*, Richard Silverwood*, Tim Hanson** and Gabriele Durrant*** *Centre for Longitudinal Studies, UCL;  **City, University of London; ***University of Southampton</vt:lpstr>
      <vt:lpstr>Acknowledgments</vt:lpstr>
      <vt:lpstr>Context</vt:lpstr>
      <vt:lpstr>Context</vt:lpstr>
      <vt:lpstr>Context</vt:lpstr>
      <vt:lpstr>Previous research</vt:lpstr>
      <vt:lpstr>Previous research</vt:lpstr>
      <vt:lpstr>Our contribution</vt:lpstr>
      <vt:lpstr>Our contribution</vt:lpstr>
      <vt:lpstr>Our research question</vt:lpstr>
      <vt:lpstr>The data</vt:lpstr>
      <vt:lpstr>The data</vt:lpstr>
      <vt:lpstr>The data</vt:lpstr>
      <vt:lpstr>The data</vt:lpstr>
      <vt:lpstr>Questionnaire</vt:lpstr>
      <vt:lpstr>Questionnaire</vt:lpstr>
      <vt:lpstr>Questionnaire</vt:lpstr>
      <vt:lpstr>The methodology</vt:lpstr>
      <vt:lpstr>The methodology</vt:lpstr>
      <vt:lpstr>The methodology</vt:lpstr>
      <vt:lpstr>The methodology</vt:lpstr>
      <vt:lpstr>Item non-response</vt:lpstr>
      <vt:lpstr>Item non-response</vt:lpstr>
      <vt:lpstr>Item non-response</vt:lpstr>
      <vt:lpstr>Item non-response</vt:lpstr>
      <vt:lpstr>Item non-response</vt:lpstr>
      <vt:lpstr>Item non-response: total</vt:lpstr>
      <vt:lpstr>Item non-response: total</vt:lpstr>
      <vt:lpstr>Response distribution</vt:lpstr>
      <vt:lpstr>Response distribution</vt:lpstr>
      <vt:lpstr>Response distribution</vt:lpstr>
      <vt:lpstr>Response distribution</vt:lpstr>
      <vt:lpstr>Response distribution</vt:lpstr>
      <vt:lpstr>Response distribution</vt:lpstr>
      <vt:lpstr>Conclusions</vt:lpstr>
      <vt:lpstr>Conclusions</vt:lpstr>
      <vt:lpstr>Conclusions</vt:lpstr>
      <vt:lpstr>Conclusions</vt:lpstr>
      <vt:lpstr>Going forward</vt:lpstr>
      <vt:lpstr>Going forward</vt:lpstr>
      <vt:lpstr>Going forward</vt:lpstr>
      <vt:lpstr>Going forward</vt:lpstr>
      <vt:lpstr>Thank you for your attention! 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Experimental evidence on the use of targeted incentives and refusal conversion strategies to boost response and maximise representativeness in the Next Steps Age 32 survey</dc:title>
  <dc:creator>Gaia, Alessandra</dc:creator>
  <cp:lastModifiedBy>Marc Asensio Manjon</cp:lastModifiedBy>
  <cp:revision>34</cp:revision>
  <dcterms:created xsi:type="dcterms:W3CDTF">2024-01-30T10:02:43Z</dcterms:created>
  <dcterms:modified xsi:type="dcterms:W3CDTF">2026-03-19T10:05:54Z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0x010100AD80F8C92C92B2408D09F0CBD604DB7D</vt:lpwstr>
  </property>
</Properties>
</file>