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sldIdLst>
    <p:sldId id="258" r:id="rId5"/>
    <p:sldId id="690" r:id="rId6"/>
    <p:sldId id="689" r:id="rId7"/>
    <p:sldId id="688" r:id="rId8"/>
    <p:sldId id="691" r:id="rId9"/>
    <p:sldId id="69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85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B291DD-98FB-04D9-C371-2C587F42E45C}" v="3" dt="2026-03-18T16:26:12.309"/>
    <p1510:client id="{9DC1E413-42EA-3DAB-2764-1FB7333FBB4E}" v="6" dt="2026-03-19T10:52:40.181"/>
    <p1510:client id="{AF7697E6-5CF2-B57D-6071-C9E4A78C1382}" v="26" dt="2026-03-18T16:46:35.603"/>
    <p1510:client id="{B28638BA-F652-4828-9552-7BCACB6B9C39}" v="6" dt="2026-03-19T07:38:09.977"/>
    <p1510:client id="{B82736A5-4AB4-1CE3-DAFA-09FC0864D3D9}" v="2" dt="2026-03-19T09:07:01.0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031" autoAdjust="0"/>
  </p:normalViewPr>
  <p:slideViewPr>
    <p:cSldViewPr snapToGrid="0">
      <p:cViewPr varScale="1">
        <p:scale>
          <a:sx n="95" d="100"/>
          <a:sy n="95" d="100"/>
        </p:scale>
        <p:origin x="55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BF6E1-468B-4675-8CE3-AFACB6A7C1DC}" type="datetimeFigureOut">
              <a:rPr lang="en-GB" smtClean="0"/>
              <a:t>24/03/2026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006D4E-9FFF-4750-B555-AF372B6899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751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quick reminder of the main team –the research strand is lead by me, Tim Hanson and Gabi Durrant</a:t>
            </a:r>
          </a:p>
          <a:p>
            <a:endParaRPr lang="en-US"/>
          </a:p>
          <a:p>
            <a:r>
              <a:rPr lang="en-US"/>
              <a:t>Sebastian Kocar initially appointed as Research Fellow but unfortunately decided to move back to Australia and so left UCL in the summer.  Marc </a:t>
            </a:r>
            <a:r>
              <a:rPr lang="en-US" err="1"/>
              <a:t>Asencio</a:t>
            </a:r>
            <a:r>
              <a:rPr lang="en-US"/>
              <a:t> – who has recently completed a </a:t>
            </a:r>
            <a:r>
              <a:rPr lang="en-US" err="1"/>
              <a:t>Phd</a:t>
            </a:r>
            <a:r>
              <a:rPr lang="en-US"/>
              <a:t> in Survey Methods at Lausanne will now take up the post next month.</a:t>
            </a:r>
          </a:p>
          <a:p>
            <a:endParaRPr lang="en-US"/>
          </a:p>
          <a:p>
            <a:r>
              <a:rPr lang="en-US"/>
              <a:t>Other core collaborators.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006D4E-9FFF-4750-B555-AF372B68996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960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quick reminder of the main team –the research strand is lead by me, Tim Hanson and Gabi Durrant</a:t>
            </a:r>
          </a:p>
          <a:p>
            <a:endParaRPr lang="en-US" dirty="0"/>
          </a:p>
          <a:p>
            <a:r>
              <a:rPr lang="en-US" dirty="0"/>
              <a:t>Researchers</a:t>
            </a:r>
          </a:p>
          <a:p>
            <a:endParaRPr lang="en-US" dirty="0"/>
          </a:p>
          <a:p>
            <a:r>
              <a:rPr lang="en-US" dirty="0"/>
              <a:t>core collaborators.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006D4E-9FFF-4750-B555-AF372B68996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982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will put the </a:t>
            </a:r>
            <a:r>
              <a:rPr lang="en-US" dirty="0" err="1"/>
              <a:t>programme</a:t>
            </a:r>
            <a:r>
              <a:rPr lang="en-US" dirty="0"/>
              <a:t> into the chat</a:t>
            </a:r>
          </a:p>
          <a:p>
            <a:r>
              <a:rPr lang="en-US" dirty="0"/>
              <a:t>We will put all links into the chat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006D4E-9FFF-4750-B555-AF372B68996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82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ED2EC0-D10F-6C93-3792-22112CA1DA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892EB4-1EB7-7812-A654-0C0F96A270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C303DC-D7F9-8188-549D-E3BE088445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/>
              <a:t>feasibility of collecting complex survey tasks (consent, cognitive assessment, sensitive questions)</a:t>
            </a:r>
          </a:p>
          <a:p>
            <a:endParaRPr lang="en-US" sz="4000" dirty="0"/>
          </a:p>
          <a:p>
            <a:endParaRPr lang="en-US" sz="4000" dirty="0"/>
          </a:p>
          <a:p>
            <a:r>
              <a:rPr lang="en-US" sz="4000" dirty="0"/>
              <a:t>Also encouraging findings: </a:t>
            </a:r>
            <a:endParaRPr lang="en-GB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This is a key finding since previous research has identified limitations of other remote methods for collecting this kind of data, which is an important component of many studies, especially longitudinal studies.</a:t>
            </a:r>
          </a:p>
          <a:p>
            <a:endParaRPr lang="en-GB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An 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increase in LVI uptake in both longitudinal and cross-sectional surveys may be expected over time as online 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working becomes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increasingly common and some barriers to LVI can be addressed.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928C4F-6A46-6FD1-32DD-96E409E3B6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006D4E-9FFF-4750-B555-AF372B68996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339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B98E73-0AFB-6ACC-6ADA-A5C3B2500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E21D35-5F98-A9F3-7D87-E0698420E7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C3F855-96D6-27A8-58F1-0DA1E94497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E1D630-4483-6CA0-1BAD-54EA52EBB8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006D4E-9FFF-4750-B555-AF372B68996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200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lilac, colorfulness, pattern, aqua&#10;&#10;Description automatically generated">
            <a:extLst>
              <a:ext uri="{FF2B5EF4-FFF2-40B4-BE49-F238E27FC236}">
                <a16:creationId xmlns:a16="http://schemas.microsoft.com/office/drawing/2014/main" id="{DB8CB64D-A7C9-FB80-8F20-D05C879459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t="19179"/>
          <a:stretch/>
        </p:blipFill>
        <p:spPr>
          <a:xfrm>
            <a:off x="0" y="-1"/>
            <a:ext cx="12192570" cy="40122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1E3529-5B6C-3658-A1CB-254693B972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246" y="1407957"/>
            <a:ext cx="11383508" cy="2387600"/>
          </a:xfrm>
          <a:effectLst>
            <a:glow rad="515469">
              <a:schemeClr val="bg1"/>
            </a:glow>
          </a:effectLst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6D526F-65E9-21B5-C3AA-79D88E8CA4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246" y="3858758"/>
            <a:ext cx="11383508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68E5D5-63C4-0820-7956-7BB1492CFD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291611" y="270637"/>
            <a:ext cx="2212618" cy="1447643"/>
          </a:xfrm>
          <a:prstGeom prst="rect">
            <a:avLst/>
          </a:prstGeom>
          <a:effectLst>
            <a:glow rad="680750">
              <a:schemeClr val="bg1"/>
            </a:glo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8D9421-DD26-FA26-FA0F-1EFCD8C70EE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6010" y="6152774"/>
            <a:ext cx="11371744" cy="4345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8807AC-6D3F-6327-1A21-C3CAD8FBD0E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339697" y="5338284"/>
            <a:ext cx="5512606" cy="57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601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lilac, colorfulness, pattern, aqua&#10;&#10;Description automatically generated">
            <a:extLst>
              <a:ext uri="{FF2B5EF4-FFF2-40B4-BE49-F238E27FC236}">
                <a16:creationId xmlns:a16="http://schemas.microsoft.com/office/drawing/2014/main" id="{084B079C-0F1B-0DA5-8F77-FC778B11EE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0000"/>
          </a:blip>
          <a:srcRect t="19179"/>
          <a:stretch/>
        </p:blipFill>
        <p:spPr>
          <a:xfrm>
            <a:off x="0" y="-1"/>
            <a:ext cx="12192570" cy="401229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03F01-EC0E-A20B-0CDE-2CEEE153A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4246" y="3938048"/>
            <a:ext cx="11383508" cy="15001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DABCEA1-F3DB-F2B9-E6F0-7628B43BEA1A}"/>
              </a:ext>
            </a:extLst>
          </p:cNvPr>
          <p:cNvSpPr txBox="1">
            <a:spLocks/>
          </p:cNvSpPr>
          <p:nvPr userDrawn="1"/>
        </p:nvSpPr>
        <p:spPr>
          <a:xfrm>
            <a:off x="404246" y="1472237"/>
            <a:ext cx="11383508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87858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25C98B8-83F9-9037-3497-9D68BAF0D7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074729" y="365125"/>
            <a:ext cx="1713025" cy="1120775"/>
          </a:xfrm>
          <a:prstGeom prst="rect">
            <a:avLst/>
          </a:prstGeom>
          <a:effectLst>
            <a:glow rad="332813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596669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lilac, colorfulness, pattern, aqua&#10;&#10;Description automatically generated">
            <a:extLst>
              <a:ext uri="{FF2B5EF4-FFF2-40B4-BE49-F238E27FC236}">
                <a16:creationId xmlns:a16="http://schemas.microsoft.com/office/drawing/2014/main" id="{12E439F0-A16C-D307-844B-D203B0AB98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0000"/>
          </a:blip>
          <a:srcRect t="19179"/>
          <a:stretch/>
        </p:blipFill>
        <p:spPr>
          <a:xfrm>
            <a:off x="0" y="-1"/>
            <a:ext cx="12192570" cy="40122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C05037-91E7-8F03-9938-8A3A64291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A8C95-DC67-ABDB-DB52-1A3364C9D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246" y="1825625"/>
            <a:ext cx="11383508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E6CF870-34DC-1809-2B2E-8094D717B0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074729" y="365125"/>
            <a:ext cx="1713025" cy="1120775"/>
          </a:xfrm>
          <a:prstGeom prst="rect">
            <a:avLst/>
          </a:prstGeom>
          <a:effectLst>
            <a:glow rad="332813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3588603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05037-91E7-8F03-9938-8A3A64291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A8C95-DC67-ABDB-DB52-1A3364C9D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246" y="1825625"/>
            <a:ext cx="11383508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E6CF870-34DC-1809-2B2E-8094D717B0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074729" y="365125"/>
            <a:ext cx="1713025" cy="1120775"/>
          </a:xfrm>
          <a:prstGeom prst="rect">
            <a:avLst/>
          </a:prstGeom>
          <a:effectLst>
            <a:glow rad="332813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705869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lilac, colorfulness, pattern, aqua&#10;&#10;Description automatically generated">
            <a:extLst>
              <a:ext uri="{FF2B5EF4-FFF2-40B4-BE49-F238E27FC236}">
                <a16:creationId xmlns:a16="http://schemas.microsoft.com/office/drawing/2014/main" id="{28504722-DBE1-C2AC-6944-363D501B4C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0000"/>
          </a:blip>
          <a:srcRect t="19179"/>
          <a:stretch/>
        </p:blipFill>
        <p:spPr>
          <a:xfrm>
            <a:off x="0" y="-1"/>
            <a:ext cx="12192570" cy="40122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AC3C36-124C-9648-17F9-EDB1AC583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BC0C9-280B-EDC7-C9E8-464E354075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4246" y="1825625"/>
            <a:ext cx="5615554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88B494-44B3-2482-4D67-83E80DEA5A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15554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CCFDB4B-EF02-26D6-27A2-F35D4E0079D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074729" y="365125"/>
            <a:ext cx="1713025" cy="1120775"/>
          </a:xfrm>
          <a:prstGeom prst="rect">
            <a:avLst/>
          </a:prstGeom>
          <a:effectLst>
            <a:glow rad="332813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1412481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lilac, colorfulness, pattern, aqua&#10;&#10;Description automatically generated">
            <a:extLst>
              <a:ext uri="{FF2B5EF4-FFF2-40B4-BE49-F238E27FC236}">
                <a16:creationId xmlns:a16="http://schemas.microsoft.com/office/drawing/2014/main" id="{50B7049C-423D-FAC3-879D-A5F5F81967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0000"/>
          </a:blip>
          <a:srcRect t="19179"/>
          <a:stretch/>
        </p:blipFill>
        <p:spPr>
          <a:xfrm>
            <a:off x="0" y="-1"/>
            <a:ext cx="12192570" cy="40122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7C0E3A-79A4-A44A-4EE5-2D485D192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8216513-E5ED-02E8-D133-8A137D9A0A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074729" y="365125"/>
            <a:ext cx="1713025" cy="1120775"/>
          </a:xfrm>
          <a:prstGeom prst="rect">
            <a:avLst/>
          </a:prstGeom>
          <a:effectLst>
            <a:glow rad="332813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3861023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C0E3A-79A4-A44A-4EE5-2D485D192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8216513-E5ED-02E8-D133-8A137D9A0A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074729" y="365125"/>
            <a:ext cx="1713025" cy="1120775"/>
          </a:xfrm>
          <a:prstGeom prst="rect">
            <a:avLst/>
          </a:prstGeom>
          <a:effectLst>
            <a:glow rad="332813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4075793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550E979-E504-6C52-C1FE-728EC4B25E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074729" y="365125"/>
            <a:ext cx="1713025" cy="1120775"/>
          </a:xfrm>
          <a:prstGeom prst="rect">
            <a:avLst/>
          </a:prstGeom>
          <a:effectLst>
            <a:glow rad="332813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1584107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6792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C00D07-078F-896D-5240-6179B0F17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246" y="365125"/>
            <a:ext cx="113835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29872C-CB63-8934-385E-39BDD7818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4246" y="1825625"/>
            <a:ext cx="1138350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2EA41CD-D123-1292-B4B6-D09D2F9A06A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416010" y="6176963"/>
            <a:ext cx="3929054" cy="40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334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7" r:id="rId4"/>
    <p:sldLayoutId id="2147483652" r:id="rId5"/>
    <p:sldLayoutId id="2147483654" r:id="rId6"/>
    <p:sldLayoutId id="2147483656" r:id="rId7"/>
    <p:sldLayoutId id="2147483655" r:id="rId8"/>
    <p:sldLayoutId id="214748365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87858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5788C-232D-8EF8-C79F-8601870960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246" y="1451741"/>
            <a:ext cx="11383508" cy="2387600"/>
          </a:xfrm>
        </p:spPr>
        <p:txBody>
          <a:bodyPr>
            <a:normAutofit/>
          </a:bodyPr>
          <a:lstStyle/>
          <a:p>
            <a:r>
              <a:rPr lang="en-US" sz="4000" dirty="0"/>
              <a:t>Video Interviewing</a:t>
            </a:r>
            <a:br>
              <a:rPr lang="en-US" sz="4000" dirty="0"/>
            </a:br>
            <a:r>
              <a:rPr lang="en-US" sz="4000" dirty="0"/>
              <a:t>Workshop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7AA943-504B-B4D3-E8C2-73F7EEDBE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0408" y="3009079"/>
            <a:ext cx="11383508" cy="1655762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F97DA22-E4BD-E03D-7487-0DCD8BF2FEE0}"/>
              </a:ext>
            </a:extLst>
          </p:cNvPr>
          <p:cNvSpPr txBox="1">
            <a:spLocks/>
          </p:cNvSpPr>
          <p:nvPr/>
        </p:nvSpPr>
        <p:spPr>
          <a:xfrm>
            <a:off x="548084" y="3836960"/>
            <a:ext cx="11383508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01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D5B90-1D4E-23F8-A5D4-B6924992B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246" y="365125"/>
            <a:ext cx="11383508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Research Strand 3 – Video interviewing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D15C7-33C8-2F6D-8668-E574D2627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246" y="1825625"/>
            <a:ext cx="11615156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GB" sz="2600" dirty="0">
                <a:solidFill>
                  <a:srgbClr val="0070C0"/>
                </a:solidFill>
              </a:rPr>
              <a:t>Background: </a:t>
            </a:r>
          </a:p>
          <a:p>
            <a:pPr lvl="1"/>
            <a:r>
              <a:rPr lang="en-GB" sz="2600" dirty="0"/>
              <a:t>Use of video-interviewing to conduct social surveys is relatively new</a:t>
            </a:r>
          </a:p>
          <a:p>
            <a:pPr lvl="1"/>
            <a:r>
              <a:rPr lang="en-GB" sz="2600" dirty="0"/>
              <a:t>Use of the mode accelerated significantly during the pandemic </a:t>
            </a:r>
          </a:p>
          <a:p>
            <a:pPr marL="0" indent="0">
              <a:buNone/>
            </a:pPr>
            <a:endParaRPr lang="en-GB" sz="2600" dirty="0"/>
          </a:p>
          <a:p>
            <a:pPr marL="0" indent="0">
              <a:buNone/>
            </a:pPr>
            <a:r>
              <a:rPr lang="en-GB" sz="2600" dirty="0">
                <a:solidFill>
                  <a:srgbClr val="0070C0"/>
                </a:solidFill>
              </a:rPr>
              <a:t>Key questions:</a:t>
            </a:r>
          </a:p>
          <a:p>
            <a:pPr lvl="1"/>
            <a:r>
              <a:rPr lang="en-GB" sz="2600" dirty="0"/>
              <a:t>What are the merits of this new mode and does it have a post-pandemic future?</a:t>
            </a:r>
          </a:p>
          <a:p>
            <a:pPr lvl="1"/>
            <a:r>
              <a:rPr lang="en-GB" sz="2600" dirty="0"/>
              <a:t>How should video interviewing be optimally conducted to maximise quality?</a:t>
            </a:r>
          </a:p>
        </p:txBody>
      </p:sp>
    </p:spTree>
    <p:extLst>
      <p:ext uri="{BB962C8B-B14F-4D97-AF65-F5344CB8AC3E}">
        <p14:creationId xmlns:p14="http://schemas.microsoft.com/office/powerpoint/2010/main" val="414769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D5B90-1D4E-23F8-A5D4-B6924992B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Team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D15C7-33C8-2F6D-8668-E574D2627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246" y="1825625"/>
            <a:ext cx="1155915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solidFill>
                  <a:srgbClr val="0070C0"/>
                </a:solidFill>
              </a:rPr>
              <a:t>Research Strand leads: </a:t>
            </a:r>
            <a:r>
              <a:rPr lang="en-US" sz="2600" dirty="0"/>
              <a:t>Matt Brown (UCL), Tim Hanson (City), and 				           Gabriele Durrant (University of Southampton)</a:t>
            </a:r>
          </a:p>
          <a:p>
            <a:r>
              <a:rPr lang="en-US" sz="2600" dirty="0">
                <a:solidFill>
                  <a:srgbClr val="0070C0"/>
                </a:solidFill>
              </a:rPr>
              <a:t>Researchers:</a:t>
            </a:r>
          </a:p>
          <a:p>
            <a:pPr lvl="1"/>
            <a:r>
              <a:rPr lang="en-US" sz="2600" dirty="0"/>
              <a:t>Sebastian Kocar, UCL - now based at University of Queensland</a:t>
            </a:r>
          </a:p>
          <a:p>
            <a:pPr lvl="1"/>
            <a:r>
              <a:rPr lang="en-US" sz="2600" dirty="0"/>
              <a:t>Marc Asensio, UCL - now based at University of Lausanne</a:t>
            </a:r>
          </a:p>
          <a:p>
            <a:pPr lvl="1"/>
            <a:r>
              <a:rPr lang="en-US" sz="2600" dirty="0">
                <a:cs typeface="Arial"/>
              </a:rPr>
              <a:t>Helena Koerber, UCL - Centre for Longitudinal Studies</a:t>
            </a:r>
          </a:p>
          <a:p>
            <a:pPr marL="457200" lvl="1" indent="0">
              <a:buNone/>
            </a:pPr>
            <a:endParaRPr lang="en-US" sz="2600" dirty="0">
              <a:cs typeface="Arial"/>
            </a:endParaRPr>
          </a:p>
          <a:p>
            <a:pPr>
              <a:lnSpc>
                <a:spcPct val="100000"/>
              </a:lnSpc>
            </a:pPr>
            <a:r>
              <a:rPr lang="en-US" sz="2600" dirty="0">
                <a:solidFill>
                  <a:srgbClr val="0070C0"/>
                </a:solidFill>
              </a:rPr>
              <a:t>Core collaborators: </a:t>
            </a:r>
            <a:r>
              <a:rPr lang="en-US" sz="2600" dirty="0"/>
              <a:t>Carole Sanchez (UCL), Carina Cornesse (GESIS, Germany), Martin Wood (NatCen), Sam Spencer (NatCen)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3312418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D5B90-1D4E-23F8-A5D4-B6924992B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246" y="365125"/>
            <a:ext cx="11383508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Programme 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89D15C7-33C8-2F6D-8668-E574D2627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246" y="1591535"/>
            <a:ext cx="11383508" cy="5167313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>
              <a:buNone/>
            </a:pPr>
            <a:r>
              <a:rPr lang="en-GB" sz="1800" b="1" dirty="0">
                <a:solidFill>
                  <a:srgbClr val="0070C0"/>
                </a:solidFill>
              </a:rPr>
              <a:t>Introduction </a:t>
            </a:r>
          </a:p>
          <a:p>
            <a:r>
              <a:rPr lang="en-GB" sz="1800" b="1" dirty="0"/>
              <a:t>Matt Brown </a:t>
            </a:r>
            <a:r>
              <a:rPr lang="en-GB" sz="1800" dirty="0"/>
              <a:t>and </a:t>
            </a:r>
            <a:r>
              <a:rPr lang="en-GB" sz="1800" b="1" dirty="0"/>
              <a:t>Gabriele Durrant</a:t>
            </a:r>
          </a:p>
          <a:p>
            <a:pPr marL="0" indent="0">
              <a:buNone/>
            </a:pPr>
            <a:endParaRPr lang="en-GB" sz="1800" b="1" dirty="0"/>
          </a:p>
          <a:p>
            <a:pPr marL="0" indent="0">
              <a:buNone/>
            </a:pPr>
            <a:r>
              <a:rPr lang="en-GB" sz="1800" b="1" dirty="0">
                <a:solidFill>
                  <a:srgbClr val="0070C0"/>
                </a:solidFill>
              </a:rPr>
              <a:t>Evidence from the UK</a:t>
            </a:r>
          </a:p>
          <a:p>
            <a:r>
              <a:rPr lang="en-GB" sz="1800" b="1" dirty="0"/>
              <a:t>Matt Brown:</a:t>
            </a:r>
            <a:r>
              <a:rPr lang="en-GB" sz="1800" dirty="0"/>
              <a:t> Measurement Mode Effects in Live Video Interviewing: Evidence from the 1970 British Cohort Study</a:t>
            </a:r>
          </a:p>
          <a:p>
            <a:r>
              <a:rPr lang="en-GB" sz="1800" b="1" dirty="0"/>
              <a:t>Marc Asensio Manjon</a:t>
            </a:r>
            <a:r>
              <a:rPr lang="en-GB" sz="1800" dirty="0"/>
              <a:t>: Assessing the impact of video interviewing on measurement quality: Evidence from an experimental study on mode effects</a:t>
            </a:r>
          </a:p>
          <a:p>
            <a:r>
              <a:rPr lang="en-GB" sz="1800" b="1" dirty="0"/>
              <a:t>Helena Koerber</a:t>
            </a:r>
            <a:r>
              <a:rPr lang="en-GB" sz="1800" dirty="0"/>
              <a:t>: Video Interviewing in the European Social Survey: A Post-Pandemic View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b="1" dirty="0">
                <a:solidFill>
                  <a:srgbClr val="0070C0"/>
                </a:solidFill>
              </a:rPr>
              <a:t>International Evidence</a:t>
            </a:r>
          </a:p>
          <a:p>
            <a:r>
              <a:rPr lang="en-GB" sz="1800" b="1" dirty="0"/>
              <a:t>Andrew Hupp:</a:t>
            </a:r>
            <a:r>
              <a:rPr lang="en-GB" sz="1800" dirty="0"/>
              <a:t> Effort and Costs of Conducting Video Interviews in a Large-Scale, Mixed-Mode Design</a:t>
            </a:r>
          </a:p>
          <a:p>
            <a:r>
              <a:rPr lang="en-GB" sz="1800" b="1" dirty="0"/>
              <a:t>Julia Witton:</a:t>
            </a:r>
            <a:r>
              <a:rPr lang="en-GB" sz="1800" dirty="0"/>
              <a:t> Video-Interviews in Mixed-Mode Panel Surveys: Selective Feasibility and Data Quality Trade-offs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b="1" dirty="0">
                <a:solidFill>
                  <a:srgbClr val="0070C0"/>
                </a:solidFill>
              </a:rPr>
              <a:t>Discussion</a:t>
            </a:r>
          </a:p>
          <a:p>
            <a:r>
              <a:rPr lang="en-GB" sz="1800" b="1" dirty="0"/>
              <a:t>Tim Hanson: Future prospects of video interviewing </a:t>
            </a:r>
          </a:p>
          <a:p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1345833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3E42DF9-8BBA-066F-4A6F-59416C838F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E0847-F13C-713B-74B9-54351796E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844" y="113663"/>
            <a:ext cx="11383508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Use of VI in the UK</a:t>
            </a:r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898239E-2AC3-958C-8734-9B9EE20CD49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789763" y="293609"/>
            <a:ext cx="4014772" cy="5714980"/>
          </a:xfrm>
          <a:noFill/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E276F01D-784D-A27F-E767-2CE4325310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7465" y="1439226"/>
            <a:ext cx="6635532" cy="520160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en-US" sz="1800" dirty="0">
                <a:solidFill>
                  <a:srgbClr val="0070C0"/>
                </a:solidFill>
              </a:rPr>
              <a:t>Evidence from across 7 major UK surveys: </a:t>
            </a:r>
          </a:p>
          <a:p>
            <a:pPr marL="971550" lvl="1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1800" dirty="0"/>
              <a:t>uptake, response</a:t>
            </a:r>
          </a:p>
          <a:p>
            <a:pPr marL="971550" lvl="1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1800" dirty="0"/>
              <a:t>characteristics of VI respondents</a:t>
            </a:r>
          </a:p>
          <a:p>
            <a:pPr marL="971550" lvl="1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1800" dirty="0"/>
              <a:t>feasibility of collecting complex survey measures 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solidFill>
                  <a:srgbClr val="0070C0"/>
                </a:solidFill>
              </a:rPr>
              <a:t>Key findings: 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sz="1800" dirty="0"/>
              <a:t>Video-first led to lower response than F2F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sz="1800" dirty="0"/>
              <a:t>Low-levels of take up when alternative modes offered </a:t>
            </a:r>
            <a:endParaRPr lang="en-US" sz="1800" dirty="0">
              <a:cs typeface="Arial"/>
            </a:endParaRP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sz="1800" dirty="0"/>
              <a:t>Suitable approach for collecting complex measurements</a:t>
            </a:r>
            <a:endParaRPr lang="en-US" sz="1800" dirty="0">
              <a:cs typeface="Arial" panose="020B0604020202020204"/>
            </a:endParaRP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sz="1800" dirty="0"/>
              <a:t>Potential to work as complementary mode in mixed-mode survey design, offering more cost-efficient fieldwork</a:t>
            </a:r>
            <a:endParaRPr lang="en-US" sz="1800" dirty="0">
              <a:cs typeface="Arial"/>
            </a:endParaRP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sz="1800" dirty="0"/>
              <a:t>In particular, in longitudinal surveys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70C0"/>
                </a:solidFill>
              </a:rPr>
              <a:t>Forthcoming</a:t>
            </a:r>
            <a:r>
              <a:rPr lang="en-US" sz="1800" dirty="0"/>
              <a:t> in </a:t>
            </a:r>
            <a:r>
              <a:rPr lang="en-US" sz="1800" dirty="0" err="1"/>
              <a:t>mda</a:t>
            </a:r>
            <a:r>
              <a:rPr lang="en-US" sz="1800" dirty="0"/>
              <a:t> special issue on VI (2026)</a:t>
            </a:r>
            <a:endParaRPr lang="en-GB" sz="1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150BE3-46D2-FBB6-7A09-E6A712571E6C}"/>
              </a:ext>
            </a:extLst>
          </p:cNvPr>
          <p:cNvSpPr txBox="1"/>
          <p:nvPr/>
        </p:nvSpPr>
        <p:spPr>
          <a:xfrm>
            <a:off x="387465" y="6488668"/>
            <a:ext cx="11265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https://surveyfutures.net/wp-content/uploads/2024/06/working-paper-01-live-video-interviewing.pdf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92AA90-3251-8AE5-5CC4-806EA20670A4}"/>
              </a:ext>
            </a:extLst>
          </p:cNvPr>
          <p:cNvSpPr/>
          <p:nvPr/>
        </p:nvSpPr>
        <p:spPr>
          <a:xfrm>
            <a:off x="7543799" y="114329"/>
            <a:ext cx="4474935" cy="58942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061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09542A8-0BBB-6715-3CC7-8E78D26446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56D0A-84B8-B073-BC50-BC1862C4B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Practice Guide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7125836-8C5F-B6CE-5357-9CDE1871B7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47875" y="751115"/>
            <a:ext cx="3763886" cy="534817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DA2BC2-22A8-1AED-8EB8-086DFD153E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006" y="1536175"/>
            <a:ext cx="4693605" cy="40590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81086B-5FF1-F650-4D98-349369C93022}"/>
              </a:ext>
            </a:extLst>
          </p:cNvPr>
          <p:cNvSpPr txBox="1"/>
          <p:nvPr/>
        </p:nvSpPr>
        <p:spPr>
          <a:xfrm>
            <a:off x="678006" y="5824773"/>
            <a:ext cx="6842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https://surveyfutures.net/wp-content/uploads/2025/11/survey-practice-guide-4-video-interviewing.pdf</a:t>
            </a:r>
          </a:p>
        </p:txBody>
      </p:sp>
    </p:spTree>
    <p:extLst>
      <p:ext uri="{BB962C8B-B14F-4D97-AF65-F5344CB8AC3E}">
        <p14:creationId xmlns:p14="http://schemas.microsoft.com/office/powerpoint/2010/main" val="3573969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urvey Futures">
      <a:dk1>
        <a:srgbClr val="1E1E1E"/>
      </a:dk1>
      <a:lt1>
        <a:srgbClr val="FFFFFF"/>
      </a:lt1>
      <a:dk2>
        <a:srgbClr val="1E1E1E"/>
      </a:dk2>
      <a:lt2>
        <a:srgbClr val="F0F0F0"/>
      </a:lt2>
      <a:accent1>
        <a:srgbClr val="E41936"/>
      </a:accent1>
      <a:accent2>
        <a:srgbClr val="B1D232"/>
      </a:accent2>
      <a:accent3>
        <a:srgbClr val="782A8F"/>
      </a:accent3>
      <a:accent4>
        <a:srgbClr val="FFC10C"/>
      </a:accent4>
      <a:accent5>
        <a:srgbClr val="00928F"/>
      </a:accent5>
      <a:accent6>
        <a:srgbClr val="F0F0F0"/>
      </a:accent6>
      <a:hlink>
        <a:srgbClr val="0011A6"/>
      </a:hlink>
      <a:folHlink>
        <a:srgbClr val="499FD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80F8C92C92B2408D09F0CBD604DB7D" ma:contentTypeVersion="10" ma:contentTypeDescription="Create a new document." ma:contentTypeScope="" ma:versionID="43a346ebae6ffb1a478170f6beb397ba">
  <xsd:schema xmlns:xsd="http://www.w3.org/2001/XMLSchema" xmlns:xs="http://www.w3.org/2001/XMLSchema" xmlns:p="http://schemas.microsoft.com/office/2006/metadata/properties" xmlns:ns2="3083eb71-c1d6-4974-97e5-9ae357e598a0" xmlns:ns3="94279284-d7f8-4ed7-ab57-ee9bb147e38e" targetNamespace="http://schemas.microsoft.com/office/2006/metadata/properties" ma:root="true" ma:fieldsID="43f92d4a9618363f700d18c3a23366e7" ns2:_="" ns3:_="">
    <xsd:import namespace="3083eb71-c1d6-4974-97e5-9ae357e598a0"/>
    <xsd:import namespace="94279284-d7f8-4ed7-ab57-ee9bb147e38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83eb71-c1d6-4974-97e5-9ae357e598a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279284-d7f8-4ed7-ab57-ee9bb147e3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68837C7-B9F5-44CF-A2ED-8448A9D617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83eb71-c1d6-4974-97e5-9ae357e598a0"/>
    <ds:schemaRef ds:uri="94279284-d7f8-4ed7-ab57-ee9bb147e3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9918A4E-DFDA-4C23-8490-8A9AF072B09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7618756-CA94-4319-B468-F486575C589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1faf88fe-a998-4c5b-93c9-210a11d9a5c2}" enabled="0" method="" siteId="{1faf88fe-a998-4c5b-93c9-210a11d9a5c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</TotalTime>
  <Words>571</Words>
  <Application>Microsoft Office PowerPoint</Application>
  <PresentationFormat>Widescreen</PresentationFormat>
  <Paragraphs>73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Video Interviewing Workshop</vt:lpstr>
      <vt:lpstr>Research Strand 3 – Video interviewing</vt:lpstr>
      <vt:lpstr>Team</vt:lpstr>
      <vt:lpstr>Programme </vt:lpstr>
      <vt:lpstr>Use of VI in the UK</vt:lpstr>
      <vt:lpstr>Survey Practice Guide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Nine Rogers</dc:creator>
  <cp:lastModifiedBy>Abbott, Marc B D</cp:lastModifiedBy>
  <cp:revision>28</cp:revision>
  <dcterms:created xsi:type="dcterms:W3CDTF">2023-06-20T13:49:35Z</dcterms:created>
  <dcterms:modified xsi:type="dcterms:W3CDTF">2026-03-24T10:19:16Z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6c24981-b6df-48f8-949b-0896357b9b03_Enabled">
    <vt:lpwstr>true</vt:lpwstr>
  </property>
  <property fmtid="{D5CDD505-2E9C-101B-9397-08002B2CF9AE}" pid="3" name="MSIP_Label_06c24981-b6df-48f8-949b-0896357b9b03_SetDate">
    <vt:lpwstr>2024-09-10T10:28:54Z</vt:lpwstr>
  </property>
  <property fmtid="{D5CDD505-2E9C-101B-9397-08002B2CF9AE}" pid="4" name="MSIP_Label_06c24981-b6df-48f8-949b-0896357b9b03_Method">
    <vt:lpwstr>Standard</vt:lpwstr>
  </property>
  <property fmtid="{D5CDD505-2E9C-101B-9397-08002B2CF9AE}" pid="5" name="MSIP_Label_06c24981-b6df-48f8-949b-0896357b9b03_Name">
    <vt:lpwstr>Official</vt:lpwstr>
  </property>
  <property fmtid="{D5CDD505-2E9C-101B-9397-08002B2CF9AE}" pid="6" name="MSIP_Label_06c24981-b6df-48f8-949b-0896357b9b03_SiteId">
    <vt:lpwstr>dd615949-5bd0-4da0-ac52-28ef8d336373</vt:lpwstr>
  </property>
  <property fmtid="{D5CDD505-2E9C-101B-9397-08002B2CF9AE}" pid="7" name="MSIP_Label_06c24981-b6df-48f8-949b-0896357b9b03_ActionId">
    <vt:lpwstr>da6482db-7f44-4cd1-a202-893b7f27adbf</vt:lpwstr>
  </property>
  <property fmtid="{D5CDD505-2E9C-101B-9397-08002B2CF9AE}" pid="8" name="MSIP_Label_06c24981-b6df-48f8-949b-0896357b9b03_ContentBits">
    <vt:lpwstr>0</vt:lpwstr>
  </property>
  <property fmtid="{D5CDD505-2E9C-101B-9397-08002B2CF9AE}" pid="9" name="ContentTypeId">
    <vt:lpwstr>0x010100AD80F8C92C92B2408D09F0CBD604DB7D</vt:lpwstr>
  </property>
</Properties>
</file>